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9" r:id="rId1"/>
  </p:sldMasterIdLst>
  <p:notesMasterIdLst>
    <p:notesMasterId r:id="rId37"/>
  </p:notesMasterIdLst>
  <p:sldIdLst>
    <p:sldId id="650" r:id="rId2"/>
    <p:sldId id="682" r:id="rId3"/>
    <p:sldId id="658" r:id="rId4"/>
    <p:sldId id="684" r:id="rId5"/>
    <p:sldId id="683" r:id="rId6"/>
    <p:sldId id="685" r:id="rId7"/>
    <p:sldId id="686" r:id="rId8"/>
    <p:sldId id="651" r:id="rId9"/>
    <p:sldId id="687" r:id="rId10"/>
    <p:sldId id="655" r:id="rId11"/>
    <p:sldId id="659" r:id="rId12"/>
    <p:sldId id="661" r:id="rId13"/>
    <p:sldId id="690" r:id="rId14"/>
    <p:sldId id="689" r:id="rId15"/>
    <p:sldId id="691" r:id="rId16"/>
    <p:sldId id="663" r:id="rId17"/>
    <p:sldId id="670" r:id="rId18"/>
    <p:sldId id="668" r:id="rId19"/>
    <p:sldId id="697" r:id="rId20"/>
    <p:sldId id="671" r:id="rId21"/>
    <p:sldId id="678" r:id="rId22"/>
    <p:sldId id="688" r:id="rId23"/>
    <p:sldId id="692" r:id="rId24"/>
    <p:sldId id="677" r:id="rId25"/>
    <p:sldId id="672" r:id="rId26"/>
    <p:sldId id="673" r:id="rId27"/>
    <p:sldId id="675" r:id="rId28"/>
    <p:sldId id="676" r:id="rId29"/>
    <p:sldId id="665" r:id="rId30"/>
    <p:sldId id="666" r:id="rId31"/>
    <p:sldId id="667" r:id="rId32"/>
    <p:sldId id="664" r:id="rId33"/>
    <p:sldId id="693" r:id="rId34"/>
    <p:sldId id="695" r:id="rId35"/>
    <p:sldId id="696" r:id="rId36"/>
  </p:sldIdLst>
  <p:sldSz cx="10693400" cy="7561263"/>
  <p:notesSz cx="6794500" cy="9931400"/>
  <p:defaultTextStyle>
    <a:defPPr>
      <a:defRPr lang="en-GB"/>
    </a:defPPr>
    <a:lvl1pPr algn="l" rtl="0" fontAlgn="base">
      <a:spcBef>
        <a:spcPct val="0"/>
      </a:spcBef>
      <a:spcAft>
        <a:spcPct val="0"/>
      </a:spcAft>
      <a:defRPr sz="2100" kern="1200">
        <a:solidFill>
          <a:schemeClr val="tx1"/>
        </a:solidFill>
        <a:latin typeface="Arial" charset="0"/>
        <a:ea typeface="+mn-ea"/>
        <a:cs typeface="Arial" charset="0"/>
      </a:defRPr>
    </a:lvl1pPr>
    <a:lvl2pPr marL="456069" algn="l" rtl="0" fontAlgn="base">
      <a:spcBef>
        <a:spcPct val="0"/>
      </a:spcBef>
      <a:spcAft>
        <a:spcPct val="0"/>
      </a:spcAft>
      <a:defRPr sz="2100" kern="1200">
        <a:solidFill>
          <a:schemeClr val="tx1"/>
        </a:solidFill>
        <a:latin typeface="Arial" charset="0"/>
        <a:ea typeface="+mn-ea"/>
        <a:cs typeface="Arial" charset="0"/>
      </a:defRPr>
    </a:lvl2pPr>
    <a:lvl3pPr marL="912135" algn="l" rtl="0" fontAlgn="base">
      <a:spcBef>
        <a:spcPct val="0"/>
      </a:spcBef>
      <a:spcAft>
        <a:spcPct val="0"/>
      </a:spcAft>
      <a:defRPr sz="2100" kern="1200">
        <a:solidFill>
          <a:schemeClr val="tx1"/>
        </a:solidFill>
        <a:latin typeface="Arial" charset="0"/>
        <a:ea typeface="+mn-ea"/>
        <a:cs typeface="Arial" charset="0"/>
      </a:defRPr>
    </a:lvl3pPr>
    <a:lvl4pPr marL="1368215" algn="l" rtl="0" fontAlgn="base">
      <a:spcBef>
        <a:spcPct val="0"/>
      </a:spcBef>
      <a:spcAft>
        <a:spcPct val="0"/>
      </a:spcAft>
      <a:defRPr sz="2100" kern="1200">
        <a:solidFill>
          <a:schemeClr val="tx1"/>
        </a:solidFill>
        <a:latin typeface="Arial" charset="0"/>
        <a:ea typeface="+mn-ea"/>
        <a:cs typeface="Arial" charset="0"/>
      </a:defRPr>
    </a:lvl4pPr>
    <a:lvl5pPr marL="1824286" algn="l" rtl="0" fontAlgn="base">
      <a:spcBef>
        <a:spcPct val="0"/>
      </a:spcBef>
      <a:spcAft>
        <a:spcPct val="0"/>
      </a:spcAft>
      <a:defRPr sz="2100" kern="1200">
        <a:solidFill>
          <a:schemeClr val="tx1"/>
        </a:solidFill>
        <a:latin typeface="Arial" charset="0"/>
        <a:ea typeface="+mn-ea"/>
        <a:cs typeface="Arial" charset="0"/>
      </a:defRPr>
    </a:lvl5pPr>
    <a:lvl6pPr marL="2280360" algn="l" defTabSz="912135" rtl="0" eaLnBrk="1" latinLnBrk="0" hangingPunct="1">
      <a:defRPr sz="2100" kern="1200">
        <a:solidFill>
          <a:schemeClr val="tx1"/>
        </a:solidFill>
        <a:latin typeface="Arial" charset="0"/>
        <a:ea typeface="+mn-ea"/>
        <a:cs typeface="Arial" charset="0"/>
      </a:defRPr>
    </a:lvl6pPr>
    <a:lvl7pPr marL="2736432" algn="l" defTabSz="912135" rtl="0" eaLnBrk="1" latinLnBrk="0" hangingPunct="1">
      <a:defRPr sz="2100" kern="1200">
        <a:solidFill>
          <a:schemeClr val="tx1"/>
        </a:solidFill>
        <a:latin typeface="Arial" charset="0"/>
        <a:ea typeface="+mn-ea"/>
        <a:cs typeface="Arial" charset="0"/>
      </a:defRPr>
    </a:lvl7pPr>
    <a:lvl8pPr marL="3192503" algn="l" defTabSz="912135" rtl="0" eaLnBrk="1" latinLnBrk="0" hangingPunct="1">
      <a:defRPr sz="2100" kern="1200">
        <a:solidFill>
          <a:schemeClr val="tx1"/>
        </a:solidFill>
        <a:latin typeface="Arial" charset="0"/>
        <a:ea typeface="+mn-ea"/>
        <a:cs typeface="Arial" charset="0"/>
      </a:defRPr>
    </a:lvl8pPr>
    <a:lvl9pPr marL="3648575" algn="l" defTabSz="912135" rtl="0" eaLnBrk="1" latinLnBrk="0" hangingPunct="1">
      <a:defRPr sz="2100" kern="1200">
        <a:solidFill>
          <a:schemeClr val="tx1"/>
        </a:solidFill>
        <a:latin typeface="Arial" charset="0"/>
        <a:ea typeface="+mn-ea"/>
        <a:cs typeface="Arial" charset="0"/>
      </a:defRPr>
    </a:lvl9pPr>
  </p:defaultTextStyle>
  <p:extLst>
    <p:ext uri="{EFAFB233-063F-42B5-8137-9DF3F51BA10A}">
      <p15:sldGuideLst xmlns="" xmlns:p15="http://schemas.microsoft.com/office/powerpoint/2012/main">
        <p15:guide id="1" orient="horz" pos="1633" userDrawn="1">
          <p15:clr>
            <a:srgbClr val="A4A3A4"/>
          </p15:clr>
        </p15:guide>
        <p15:guide id="2" orient="horz" pos="4355" userDrawn="1">
          <p15:clr>
            <a:srgbClr val="A4A3A4"/>
          </p15:clr>
        </p15:guide>
        <p15:guide id="3" orient="horz" pos="447">
          <p15:clr>
            <a:srgbClr val="A4A3A4"/>
          </p15:clr>
        </p15:guide>
        <p15:guide id="4" pos="3345" userDrawn="1">
          <p15:clr>
            <a:srgbClr val="A4A3A4"/>
          </p15:clr>
        </p15:guide>
        <p15:guide id="5" pos="6486">
          <p15:clr>
            <a:srgbClr val="A4A3A4"/>
          </p15:clr>
        </p15:guide>
        <p15:guide id="6" pos="254">
          <p15:clr>
            <a:srgbClr val="A4A3A4"/>
          </p15:clr>
        </p15:guide>
        <p15:guide id="7" pos="4956" userDrawn="1">
          <p15:clr>
            <a:srgbClr val="A4A3A4"/>
          </p15:clr>
        </p15:guide>
        <p15:guide id="8" pos="1651">
          <p15:clr>
            <a:srgbClr val="A4A3A4"/>
          </p15:clr>
        </p15:guide>
        <p15:guide id="9" pos="1826" userDrawn="1">
          <p15:clr>
            <a:srgbClr val="A4A3A4"/>
          </p15:clr>
        </p15:guide>
        <p15:guide id="10" pos="3232" userDrawn="1">
          <p15:clr>
            <a:srgbClr val="A4A3A4"/>
          </p15:clr>
        </p15:guide>
        <p15:guide id="11" orient="horz" pos="329" userDrawn="1">
          <p15:clr>
            <a:srgbClr val="A4A3A4"/>
          </p15:clr>
        </p15:guide>
      </p15:sldGuideLst>
    </p:ext>
    <p:ext uri="{2D200454-40CA-4A62-9FC3-DE9A4176ACB9}">
      <p15:notesGuideLst xmlns="" xmlns:p15="http://schemas.microsoft.com/office/powerpoint/2012/main">
        <p15:guide id="1" orient="horz" pos="3128"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D6"/>
    <a:srgbClr val="FF0066"/>
    <a:srgbClr val="C0C0C0"/>
    <a:srgbClr val="CC3399"/>
    <a:srgbClr val="DDDDDD"/>
    <a:srgbClr val="FF0000"/>
    <a:srgbClr val="FF6600"/>
    <a:srgbClr val="FFCC66"/>
    <a:srgbClr val="FFFF6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5" autoAdjust="0"/>
    <p:restoredTop sz="95386" autoAdjust="0"/>
  </p:normalViewPr>
  <p:slideViewPr>
    <p:cSldViewPr snapToGrid="0" showGuides="1">
      <p:cViewPr>
        <p:scale>
          <a:sx n="100" d="100"/>
          <a:sy n="100" d="100"/>
        </p:scale>
        <p:origin x="-816" y="-80"/>
      </p:cViewPr>
      <p:guideLst>
        <p:guide orient="horz" pos="1633"/>
        <p:guide orient="horz" pos="4355"/>
        <p:guide orient="horz" pos="447"/>
        <p:guide orient="horz" pos="329"/>
        <p:guide pos="3345"/>
        <p:guide pos="6486"/>
        <p:guide pos="254"/>
        <p:guide pos="4956"/>
        <p:guide pos="1651"/>
        <p:guide pos="1826"/>
        <p:guide pos="3232"/>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howGuides="1">
      <p:cViewPr varScale="1">
        <p:scale>
          <a:sx n="63" d="100"/>
          <a:sy n="63" d="100"/>
        </p:scale>
        <p:origin x="-2838" y="-126"/>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 Id="rId4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1"/>
            <a:ext cx="2944689"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defTabSz="914567">
              <a:defRPr sz="1200" dirty="0"/>
            </a:lvl1pPr>
          </a:lstStyle>
          <a:p>
            <a:pPr>
              <a:defRPr/>
            </a:pPr>
            <a:endParaRPr lang="en-GB" dirty="0"/>
          </a:p>
        </p:txBody>
      </p:sp>
      <p:sp>
        <p:nvSpPr>
          <p:cNvPr id="12291" name="Rectangle 3"/>
          <p:cNvSpPr>
            <a:spLocks noGrp="1" noChangeArrowheads="1"/>
          </p:cNvSpPr>
          <p:nvPr>
            <p:ph type="dt" idx="1"/>
          </p:nvPr>
        </p:nvSpPr>
        <p:spPr bwMode="auto">
          <a:xfrm>
            <a:off x="3846775" y="1"/>
            <a:ext cx="2946207"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algn="r" defTabSz="914567">
              <a:defRPr sz="1200" dirty="0"/>
            </a:lvl1pPr>
          </a:lstStyle>
          <a:p>
            <a:pPr>
              <a:defRPr/>
            </a:pPr>
            <a:endParaRPr lang="en-GB" dirty="0"/>
          </a:p>
        </p:txBody>
      </p:sp>
      <p:sp>
        <p:nvSpPr>
          <p:cNvPr id="26628" name="Rectangle 4"/>
          <p:cNvSpPr>
            <a:spLocks noGrp="1" noRot="1" noChangeAspect="1" noChangeArrowheads="1" noTextEdit="1"/>
          </p:cNvSpPr>
          <p:nvPr>
            <p:ph type="sldImg" idx="2"/>
          </p:nvPr>
        </p:nvSpPr>
        <p:spPr bwMode="auto">
          <a:xfrm>
            <a:off x="763588" y="742950"/>
            <a:ext cx="5268912" cy="37274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78843" y="4717570"/>
            <a:ext cx="5436815" cy="4470979"/>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294" name="Rectangle 6"/>
          <p:cNvSpPr>
            <a:spLocks noGrp="1" noChangeArrowheads="1"/>
          </p:cNvSpPr>
          <p:nvPr>
            <p:ph type="ftr" sz="quarter" idx="4"/>
          </p:nvPr>
        </p:nvSpPr>
        <p:spPr bwMode="auto">
          <a:xfrm>
            <a:off x="0" y="9432057"/>
            <a:ext cx="2944689"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defTabSz="914567">
              <a:defRPr sz="1200" dirty="0"/>
            </a:lvl1pPr>
          </a:lstStyle>
          <a:p>
            <a:pPr>
              <a:defRPr/>
            </a:pPr>
            <a:endParaRPr lang="en-GB" dirty="0"/>
          </a:p>
        </p:txBody>
      </p:sp>
      <p:sp>
        <p:nvSpPr>
          <p:cNvPr id="12295" name="Rectangle 7"/>
          <p:cNvSpPr>
            <a:spLocks noGrp="1" noChangeArrowheads="1"/>
          </p:cNvSpPr>
          <p:nvPr>
            <p:ph type="sldNum" sz="quarter" idx="5"/>
          </p:nvPr>
        </p:nvSpPr>
        <p:spPr bwMode="auto">
          <a:xfrm>
            <a:off x="3846775" y="9432057"/>
            <a:ext cx="2946207"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algn="r" defTabSz="914567">
              <a:defRPr sz="1200"/>
            </a:lvl1pPr>
          </a:lstStyle>
          <a:p>
            <a:pPr>
              <a:defRPr/>
            </a:pPr>
            <a:fld id="{1EB9B084-2C7B-456D-8CAB-D25CCCEB7169}" type="slidenum">
              <a:rPr lang="en-GB"/>
              <a:pPr>
                <a:defRPr/>
              </a:pPr>
              <a:t>‹#›</a:t>
            </a:fld>
            <a:endParaRPr lang="en-GB" dirty="0"/>
          </a:p>
        </p:txBody>
      </p:sp>
    </p:spTree>
    <p:extLst>
      <p:ext uri="{BB962C8B-B14F-4D97-AF65-F5344CB8AC3E}">
        <p14:creationId xmlns:p14="http://schemas.microsoft.com/office/powerpoint/2010/main" val="30155723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Arial" charset="0"/>
        <a:ea typeface="+mn-ea"/>
        <a:cs typeface="Arial" charset="0"/>
      </a:defRPr>
    </a:lvl1pPr>
    <a:lvl2pPr marL="456069" algn="l" rtl="0" eaLnBrk="0" fontAlgn="base" hangingPunct="0">
      <a:spcBef>
        <a:spcPct val="30000"/>
      </a:spcBef>
      <a:spcAft>
        <a:spcPct val="0"/>
      </a:spcAft>
      <a:defRPr sz="1300" kern="1200">
        <a:solidFill>
          <a:schemeClr val="tx1"/>
        </a:solidFill>
        <a:latin typeface="Arial" charset="0"/>
        <a:ea typeface="+mn-ea"/>
        <a:cs typeface="Arial" charset="0"/>
      </a:defRPr>
    </a:lvl2pPr>
    <a:lvl3pPr marL="912135" algn="l" rtl="0" eaLnBrk="0" fontAlgn="base" hangingPunct="0">
      <a:spcBef>
        <a:spcPct val="30000"/>
      </a:spcBef>
      <a:spcAft>
        <a:spcPct val="0"/>
      </a:spcAft>
      <a:defRPr sz="1300" kern="1200">
        <a:solidFill>
          <a:schemeClr val="tx1"/>
        </a:solidFill>
        <a:latin typeface="Arial" charset="0"/>
        <a:ea typeface="+mn-ea"/>
        <a:cs typeface="Arial" charset="0"/>
      </a:defRPr>
    </a:lvl3pPr>
    <a:lvl4pPr marL="1368215" algn="l" rtl="0" eaLnBrk="0" fontAlgn="base" hangingPunct="0">
      <a:spcBef>
        <a:spcPct val="30000"/>
      </a:spcBef>
      <a:spcAft>
        <a:spcPct val="0"/>
      </a:spcAft>
      <a:defRPr sz="1300" kern="1200">
        <a:solidFill>
          <a:schemeClr val="tx1"/>
        </a:solidFill>
        <a:latin typeface="Arial" charset="0"/>
        <a:ea typeface="+mn-ea"/>
        <a:cs typeface="Arial" charset="0"/>
      </a:defRPr>
    </a:lvl4pPr>
    <a:lvl5pPr marL="1824286" algn="l" rtl="0" eaLnBrk="0" fontAlgn="base" hangingPunct="0">
      <a:spcBef>
        <a:spcPct val="30000"/>
      </a:spcBef>
      <a:spcAft>
        <a:spcPct val="0"/>
      </a:spcAft>
      <a:defRPr sz="1300" kern="1200">
        <a:solidFill>
          <a:schemeClr val="tx1"/>
        </a:solidFill>
        <a:latin typeface="Arial" charset="0"/>
        <a:ea typeface="+mn-ea"/>
        <a:cs typeface="Arial" charset="0"/>
      </a:defRPr>
    </a:lvl5pPr>
    <a:lvl6pPr marL="2280360" algn="l" defTabSz="912135" rtl="0" eaLnBrk="1" latinLnBrk="0" hangingPunct="1">
      <a:defRPr sz="1300" kern="1200">
        <a:solidFill>
          <a:schemeClr val="tx1"/>
        </a:solidFill>
        <a:latin typeface="+mn-lt"/>
        <a:ea typeface="+mn-ea"/>
        <a:cs typeface="+mn-cs"/>
      </a:defRPr>
    </a:lvl6pPr>
    <a:lvl7pPr marL="2736432" algn="l" defTabSz="912135" rtl="0" eaLnBrk="1" latinLnBrk="0" hangingPunct="1">
      <a:defRPr sz="1300" kern="1200">
        <a:solidFill>
          <a:schemeClr val="tx1"/>
        </a:solidFill>
        <a:latin typeface="+mn-lt"/>
        <a:ea typeface="+mn-ea"/>
        <a:cs typeface="+mn-cs"/>
      </a:defRPr>
    </a:lvl7pPr>
    <a:lvl8pPr marL="3192503" algn="l" defTabSz="912135" rtl="0" eaLnBrk="1" latinLnBrk="0" hangingPunct="1">
      <a:defRPr sz="1300" kern="1200">
        <a:solidFill>
          <a:schemeClr val="tx1"/>
        </a:solidFill>
        <a:latin typeface="+mn-lt"/>
        <a:ea typeface="+mn-ea"/>
        <a:cs typeface="+mn-cs"/>
      </a:defRPr>
    </a:lvl8pPr>
    <a:lvl9pPr marL="3648575" algn="l" defTabSz="912135"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704" y="2349500"/>
            <a:ext cx="9090025" cy="1620838"/>
          </a:xfrm>
          <a:prstGeom prst="rect">
            <a:avLst/>
          </a:prstGeom>
        </p:spPr>
        <p:txBody>
          <a:bodyPr lIns="91216" tIns="45609" rIns="91216" bIns="45609"/>
          <a:lstStyle/>
          <a:p>
            <a:r>
              <a:rPr lang="en-US"/>
              <a:t>Click to edit Master title style</a:t>
            </a:r>
            <a:endParaRPr lang="en-GB"/>
          </a:p>
        </p:txBody>
      </p:sp>
      <p:sp>
        <p:nvSpPr>
          <p:cNvPr id="3" name="Subtitle 2"/>
          <p:cNvSpPr>
            <a:spLocks noGrp="1"/>
          </p:cNvSpPr>
          <p:nvPr>
            <p:ph type="subTitle" idx="1"/>
          </p:nvPr>
        </p:nvSpPr>
        <p:spPr>
          <a:xfrm>
            <a:off x="1603375" y="4284669"/>
            <a:ext cx="7486650" cy="1931986"/>
          </a:xfrm>
          <a:prstGeom prst="rect">
            <a:avLst/>
          </a:prstGeom>
        </p:spPr>
        <p:txBody>
          <a:bodyPr lIns="91216" tIns="45609" rIns="91216" bIns="45609"/>
          <a:lstStyle>
            <a:lvl1pPr marL="0" indent="0" algn="ctr">
              <a:buNone/>
              <a:defRPr/>
            </a:lvl1pPr>
            <a:lvl2pPr marL="456069" indent="0" algn="ctr">
              <a:buNone/>
              <a:defRPr/>
            </a:lvl2pPr>
            <a:lvl3pPr marL="912135" indent="0" algn="ctr">
              <a:buNone/>
              <a:defRPr/>
            </a:lvl3pPr>
            <a:lvl4pPr marL="1368215" indent="0" algn="ctr">
              <a:buNone/>
              <a:defRPr/>
            </a:lvl4pPr>
            <a:lvl5pPr marL="1824286" indent="0" algn="ctr">
              <a:buNone/>
              <a:defRPr/>
            </a:lvl5pPr>
            <a:lvl6pPr marL="2280360" indent="0" algn="ctr">
              <a:buNone/>
              <a:defRPr/>
            </a:lvl6pPr>
            <a:lvl7pPr marL="2736432" indent="0" algn="ctr">
              <a:buNone/>
              <a:defRPr/>
            </a:lvl7pPr>
            <a:lvl8pPr marL="3192503" indent="0" algn="ctr">
              <a:buNone/>
              <a:defRPr/>
            </a:lvl8pPr>
            <a:lvl9pPr marL="3648575" indent="0" algn="ctr">
              <a:buNone/>
              <a:defRPr/>
            </a:lvl9pPr>
          </a:lstStyle>
          <a:p>
            <a:r>
              <a:rPr lang="en-US"/>
              <a:t>Click to edit Master subtitle style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5004" y="1763713"/>
            <a:ext cx="9623425" cy="49911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3350" y="303216"/>
            <a:ext cx="2405063" cy="6451600"/>
          </a:xfrm>
          <a:prstGeom prst="rect">
            <a:avLst/>
          </a:prstGeom>
        </p:spPr>
        <p:txBody>
          <a:bodyPr vert="eaVert"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4991" y="303216"/>
            <a:ext cx="7065962" cy="64516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idx="1"/>
          </p:nvPr>
        </p:nvSpPr>
        <p:spPr>
          <a:xfrm>
            <a:off x="535004" y="1763713"/>
            <a:ext cx="9623425" cy="4991100"/>
          </a:xfrm>
          <a:prstGeom prst="rect">
            <a:avLst/>
          </a:prstGeom>
        </p:spPr>
        <p:txBody>
          <a:bodyPr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66" y="4859354"/>
            <a:ext cx="9090025" cy="1501775"/>
          </a:xfrm>
          <a:prstGeom prst="rect">
            <a:avLst/>
          </a:prstGeom>
        </p:spPr>
        <p:txBody>
          <a:bodyPr lIns="91216" tIns="45609" rIns="91216" bIns="45609"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844566" y="3205166"/>
            <a:ext cx="9090025" cy="1654175"/>
          </a:xfrm>
          <a:prstGeom prst="rect">
            <a:avLst/>
          </a:prstGeom>
        </p:spPr>
        <p:txBody>
          <a:bodyPr lIns="91216" tIns="45609" rIns="91216" bIns="45609" anchor="b"/>
          <a:lstStyle>
            <a:lvl1pPr marL="0" indent="0">
              <a:buNone/>
              <a:defRPr sz="2100"/>
            </a:lvl1pPr>
            <a:lvl2pPr marL="456069" indent="0">
              <a:buNone/>
              <a:defRPr sz="1800"/>
            </a:lvl2pPr>
            <a:lvl3pPr marL="912135" indent="0">
              <a:buNone/>
              <a:defRPr sz="1600"/>
            </a:lvl3pPr>
            <a:lvl4pPr marL="1368215" indent="0">
              <a:buNone/>
              <a:defRPr sz="1400"/>
            </a:lvl4pPr>
            <a:lvl5pPr marL="1824286" indent="0">
              <a:buNone/>
              <a:defRPr sz="1400"/>
            </a:lvl5pPr>
            <a:lvl6pPr marL="2280360" indent="0">
              <a:buNone/>
              <a:defRPr sz="1400"/>
            </a:lvl6pPr>
            <a:lvl7pPr marL="2736432" indent="0">
              <a:buNone/>
              <a:defRPr sz="1400"/>
            </a:lvl7pPr>
            <a:lvl8pPr marL="3192503" indent="0">
              <a:buNone/>
              <a:defRPr sz="1400"/>
            </a:lvl8pPr>
            <a:lvl9pPr marL="3648575"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sz="half" idx="1"/>
          </p:nvPr>
        </p:nvSpPr>
        <p:spPr>
          <a:xfrm>
            <a:off x="534991" y="1763713"/>
            <a:ext cx="4735512"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22900" y="1763713"/>
            <a:ext cx="4735513"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lvl1pPr>
              <a:defRPr/>
            </a:lvl1pPr>
          </a:lstStyle>
          <a:p>
            <a:r>
              <a:rPr lang="en-US"/>
              <a:t>Click to edit Master title style</a:t>
            </a:r>
            <a:endParaRPr lang="en-GB"/>
          </a:p>
        </p:txBody>
      </p:sp>
      <p:sp>
        <p:nvSpPr>
          <p:cNvPr id="3" name="Text Placeholder 2"/>
          <p:cNvSpPr>
            <a:spLocks noGrp="1"/>
          </p:cNvSpPr>
          <p:nvPr>
            <p:ph type="body" idx="1"/>
          </p:nvPr>
        </p:nvSpPr>
        <p:spPr>
          <a:xfrm>
            <a:off x="534991" y="1692277"/>
            <a:ext cx="4724400"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91" y="2397128"/>
            <a:ext cx="4724400"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432429" y="1692277"/>
            <a:ext cx="4725988"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2429" y="2397128"/>
            <a:ext cx="4725988"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1630"/>
            <a:ext cx="3517901" cy="1281113"/>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Content Placeholder 2"/>
          <p:cNvSpPr>
            <a:spLocks noGrp="1"/>
          </p:cNvSpPr>
          <p:nvPr>
            <p:ph idx="1"/>
          </p:nvPr>
        </p:nvSpPr>
        <p:spPr>
          <a:xfrm>
            <a:off x="4181479" y="301625"/>
            <a:ext cx="5976938" cy="6453188"/>
          </a:xfrm>
          <a:prstGeom prst="rect">
            <a:avLst/>
          </a:prstGeom>
        </p:spPr>
        <p:txBody>
          <a:bodyPr lIns="91216" tIns="45609" rIns="91216" bIns="45609"/>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535004" y="1582753"/>
            <a:ext cx="3517901" cy="5172075"/>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16" y="5292725"/>
            <a:ext cx="6416675" cy="625475"/>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Picture Placeholder 2"/>
          <p:cNvSpPr>
            <a:spLocks noGrp="1"/>
          </p:cNvSpPr>
          <p:nvPr>
            <p:ph type="pic" idx="1"/>
          </p:nvPr>
        </p:nvSpPr>
        <p:spPr>
          <a:xfrm>
            <a:off x="2095516" y="676275"/>
            <a:ext cx="6416675" cy="4535488"/>
          </a:xfrm>
          <a:prstGeom prst="rect">
            <a:avLst/>
          </a:prstGeom>
        </p:spPr>
        <p:txBody>
          <a:bodyPr lIns="91216" tIns="45609" rIns="91216" bIns="45609"/>
          <a:lstStyle>
            <a:lvl1pPr marL="0" indent="0">
              <a:buNone/>
              <a:defRPr sz="3200"/>
            </a:lvl1pPr>
            <a:lvl2pPr marL="456069" indent="0">
              <a:buNone/>
              <a:defRPr sz="2900"/>
            </a:lvl2pPr>
            <a:lvl3pPr marL="912135" indent="0">
              <a:buNone/>
              <a:defRPr sz="2400"/>
            </a:lvl3pPr>
            <a:lvl4pPr marL="1368215" indent="0">
              <a:buNone/>
              <a:defRPr sz="2100"/>
            </a:lvl4pPr>
            <a:lvl5pPr marL="1824286" indent="0">
              <a:buNone/>
              <a:defRPr sz="2100"/>
            </a:lvl5pPr>
            <a:lvl6pPr marL="2280360" indent="0">
              <a:buNone/>
              <a:defRPr sz="2100"/>
            </a:lvl6pPr>
            <a:lvl7pPr marL="2736432" indent="0">
              <a:buNone/>
              <a:defRPr sz="2100"/>
            </a:lvl7pPr>
            <a:lvl8pPr marL="3192503" indent="0">
              <a:buNone/>
              <a:defRPr sz="2100"/>
            </a:lvl8pPr>
            <a:lvl9pPr marL="3648575" indent="0">
              <a:buNone/>
              <a:defRPr sz="2100"/>
            </a:lvl9pPr>
          </a:lstStyle>
          <a:p>
            <a:pPr lvl="0"/>
            <a:endParaRPr lang="en-GB" noProof="0" dirty="0"/>
          </a:p>
        </p:txBody>
      </p:sp>
      <p:sp>
        <p:nvSpPr>
          <p:cNvPr id="4" name="Text Placeholder 3"/>
          <p:cNvSpPr>
            <a:spLocks noGrp="1"/>
          </p:cNvSpPr>
          <p:nvPr>
            <p:ph type="body" sz="half" idx="2"/>
          </p:nvPr>
        </p:nvSpPr>
        <p:spPr>
          <a:xfrm>
            <a:off x="2095516" y="5918201"/>
            <a:ext cx="6416675" cy="887413"/>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Text Box 3"/>
          <p:cNvSpPr txBox="1">
            <a:spLocks noChangeArrowheads="1"/>
          </p:cNvSpPr>
          <p:nvPr userDrawn="1"/>
        </p:nvSpPr>
        <p:spPr bwMode="auto">
          <a:xfrm>
            <a:off x="5877603" y="7042156"/>
            <a:ext cx="4462464" cy="515154"/>
          </a:xfrm>
          <a:prstGeom prst="rect">
            <a:avLst/>
          </a:prstGeom>
          <a:noFill/>
          <a:ln w="25400">
            <a:noFill/>
            <a:prstDash val="sysDot"/>
            <a:miter lim="800000"/>
            <a:headEnd/>
            <a:tailEnd/>
          </a:ln>
          <a:effectLst/>
        </p:spPr>
        <p:txBody>
          <a:bodyPr wrap="square" lIns="91064" tIns="45536" rIns="91064" bIns="45536">
            <a:spAutoFit/>
          </a:bodyPr>
          <a:lstStyle/>
          <a:p>
            <a:pPr algn="r" defTabSz="861467">
              <a:spcBef>
                <a:spcPct val="50000"/>
              </a:spcBef>
              <a:defRPr/>
            </a:pPr>
            <a:r>
              <a:rPr lang="en-GB" sz="1100" b="0" dirty="0">
                <a:solidFill>
                  <a:schemeClr val="accent4">
                    <a:lumMod val="50000"/>
                    <a:lumOff val="50000"/>
                  </a:schemeClr>
                </a:solidFill>
                <a:latin typeface="Gill Sans"/>
                <a:cs typeface="Gill Sans"/>
              </a:rPr>
              <a:t>Workshop</a:t>
            </a:r>
          </a:p>
          <a:p>
            <a:pPr algn="r" defTabSz="861467">
              <a:spcBef>
                <a:spcPct val="50000"/>
              </a:spcBef>
              <a:defRPr/>
            </a:pPr>
            <a:r>
              <a:rPr lang="en-GB" sz="1100" b="0" dirty="0">
                <a:solidFill>
                  <a:schemeClr val="accent4">
                    <a:lumMod val="50000"/>
                    <a:lumOff val="50000"/>
                  </a:schemeClr>
                </a:solidFill>
                <a:latin typeface="Gill Sans"/>
                <a:cs typeface="Gill Sans"/>
              </a:rPr>
              <a:t>Space</a:t>
            </a:r>
            <a:r>
              <a:rPr lang="en-GB" sz="1100" b="0" baseline="0" dirty="0">
                <a:solidFill>
                  <a:schemeClr val="accent4">
                    <a:lumMod val="50000"/>
                    <a:lumOff val="50000"/>
                  </a:schemeClr>
                </a:solidFill>
                <a:latin typeface="Gill Sans"/>
                <a:cs typeface="Gill Sans"/>
              </a:rPr>
              <a:t> Syntax Toolkit for QGIS</a:t>
            </a:r>
            <a:endParaRPr lang="en-GB" sz="1100" b="0" dirty="0">
              <a:solidFill>
                <a:schemeClr val="accent4">
                  <a:lumMod val="50000"/>
                  <a:lumOff val="50000"/>
                </a:schemeClr>
              </a:solidFill>
              <a:latin typeface="Gill Sans"/>
              <a:cs typeface="Gill Sans"/>
            </a:endParaRPr>
          </a:p>
        </p:txBody>
      </p:sp>
      <p:cxnSp>
        <p:nvCxnSpPr>
          <p:cNvPr id="12" name="Straight Connector 11"/>
          <p:cNvCxnSpPr/>
          <p:nvPr userDrawn="1"/>
        </p:nvCxnSpPr>
        <p:spPr bwMode="auto">
          <a:xfrm>
            <a:off x="522146" y="4102103"/>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0" name="Straight Connector 19"/>
          <p:cNvCxnSpPr/>
          <p:nvPr userDrawn="1"/>
        </p:nvCxnSpPr>
        <p:spPr bwMode="auto">
          <a:xfrm>
            <a:off x="522146" y="3206766"/>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1" name="Straight Connector 20"/>
          <p:cNvCxnSpPr/>
          <p:nvPr userDrawn="1"/>
        </p:nvCxnSpPr>
        <p:spPr bwMode="auto">
          <a:xfrm>
            <a:off x="522146" y="2311429"/>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2" name="Straight Connector 21"/>
          <p:cNvCxnSpPr/>
          <p:nvPr userDrawn="1"/>
        </p:nvCxnSpPr>
        <p:spPr bwMode="auto">
          <a:xfrm>
            <a:off x="522146" y="1416092"/>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3" name="Straight Connector 22"/>
          <p:cNvCxnSpPr/>
          <p:nvPr userDrawn="1"/>
        </p:nvCxnSpPr>
        <p:spPr bwMode="auto">
          <a:xfrm>
            <a:off x="522146" y="520755"/>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4" name="Straight Connector 23"/>
          <p:cNvCxnSpPr/>
          <p:nvPr userDrawn="1"/>
        </p:nvCxnSpPr>
        <p:spPr bwMode="auto">
          <a:xfrm>
            <a:off x="522146" y="0"/>
            <a:ext cx="0" cy="513692"/>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pic>
        <p:nvPicPr>
          <p:cNvPr id="3" name="Picture 2" descr="contrib_logos.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7158933"/>
            <a:ext cx="3218632" cy="402329"/>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defTabSz="1040415" rtl="0" eaLnBrk="0" fontAlgn="base" hangingPunct="0">
        <a:spcBef>
          <a:spcPct val="0"/>
        </a:spcBef>
        <a:spcAft>
          <a:spcPct val="0"/>
        </a:spcAft>
        <a:defRPr sz="5000">
          <a:solidFill>
            <a:schemeClr val="tx2"/>
          </a:solidFill>
          <a:latin typeface="+mj-lt"/>
          <a:ea typeface="+mj-ea"/>
          <a:cs typeface="+mj-cs"/>
        </a:defRPr>
      </a:lvl1pPr>
      <a:lvl2pPr algn="ctr" defTabSz="1040415" rtl="0" eaLnBrk="0" fontAlgn="base" hangingPunct="0">
        <a:spcBef>
          <a:spcPct val="0"/>
        </a:spcBef>
        <a:spcAft>
          <a:spcPct val="0"/>
        </a:spcAft>
        <a:defRPr sz="5000">
          <a:solidFill>
            <a:schemeClr val="tx2"/>
          </a:solidFill>
          <a:latin typeface="Times New Roman" pitchFamily="18" charset="0"/>
          <a:cs typeface="Arial" charset="0"/>
        </a:defRPr>
      </a:lvl2pPr>
      <a:lvl3pPr algn="ctr" defTabSz="1040415" rtl="0" eaLnBrk="0" fontAlgn="base" hangingPunct="0">
        <a:spcBef>
          <a:spcPct val="0"/>
        </a:spcBef>
        <a:spcAft>
          <a:spcPct val="0"/>
        </a:spcAft>
        <a:defRPr sz="5000">
          <a:solidFill>
            <a:schemeClr val="tx2"/>
          </a:solidFill>
          <a:latin typeface="Times New Roman" pitchFamily="18" charset="0"/>
          <a:cs typeface="Arial" charset="0"/>
        </a:defRPr>
      </a:lvl3pPr>
      <a:lvl4pPr algn="ctr" defTabSz="1040415" rtl="0" eaLnBrk="0" fontAlgn="base" hangingPunct="0">
        <a:spcBef>
          <a:spcPct val="0"/>
        </a:spcBef>
        <a:spcAft>
          <a:spcPct val="0"/>
        </a:spcAft>
        <a:defRPr sz="5000">
          <a:solidFill>
            <a:schemeClr val="tx2"/>
          </a:solidFill>
          <a:latin typeface="Times New Roman" pitchFamily="18" charset="0"/>
          <a:cs typeface="Arial" charset="0"/>
        </a:defRPr>
      </a:lvl4pPr>
      <a:lvl5pPr algn="ctr" defTabSz="1040415" rtl="0" eaLnBrk="0" fontAlgn="base" hangingPunct="0">
        <a:spcBef>
          <a:spcPct val="0"/>
        </a:spcBef>
        <a:spcAft>
          <a:spcPct val="0"/>
        </a:spcAft>
        <a:defRPr sz="5000">
          <a:solidFill>
            <a:schemeClr val="tx2"/>
          </a:solidFill>
          <a:latin typeface="Times New Roman" pitchFamily="18" charset="0"/>
          <a:cs typeface="Arial" charset="0"/>
        </a:defRPr>
      </a:lvl5pPr>
      <a:lvl6pPr marL="456069" algn="ctr" defTabSz="1040415" rtl="0" fontAlgn="base">
        <a:spcBef>
          <a:spcPct val="0"/>
        </a:spcBef>
        <a:spcAft>
          <a:spcPct val="0"/>
        </a:spcAft>
        <a:defRPr sz="5000">
          <a:solidFill>
            <a:schemeClr val="tx2"/>
          </a:solidFill>
          <a:latin typeface="Times New Roman" pitchFamily="18" charset="0"/>
          <a:cs typeface="Arial" charset="0"/>
        </a:defRPr>
      </a:lvl6pPr>
      <a:lvl7pPr marL="912135" algn="ctr" defTabSz="1040415" rtl="0" fontAlgn="base">
        <a:spcBef>
          <a:spcPct val="0"/>
        </a:spcBef>
        <a:spcAft>
          <a:spcPct val="0"/>
        </a:spcAft>
        <a:defRPr sz="5000">
          <a:solidFill>
            <a:schemeClr val="tx2"/>
          </a:solidFill>
          <a:latin typeface="Times New Roman" pitchFamily="18" charset="0"/>
          <a:cs typeface="Arial" charset="0"/>
        </a:defRPr>
      </a:lvl7pPr>
      <a:lvl8pPr marL="1368215" algn="ctr" defTabSz="1040415" rtl="0" fontAlgn="base">
        <a:spcBef>
          <a:spcPct val="0"/>
        </a:spcBef>
        <a:spcAft>
          <a:spcPct val="0"/>
        </a:spcAft>
        <a:defRPr sz="5000">
          <a:solidFill>
            <a:schemeClr val="tx2"/>
          </a:solidFill>
          <a:latin typeface="Times New Roman" pitchFamily="18" charset="0"/>
          <a:cs typeface="Arial" charset="0"/>
        </a:defRPr>
      </a:lvl8pPr>
      <a:lvl9pPr marL="1824286" algn="ctr" defTabSz="1040415" rtl="0" fontAlgn="base">
        <a:spcBef>
          <a:spcPct val="0"/>
        </a:spcBef>
        <a:spcAft>
          <a:spcPct val="0"/>
        </a:spcAft>
        <a:defRPr sz="5000">
          <a:solidFill>
            <a:schemeClr val="tx2"/>
          </a:solidFill>
          <a:latin typeface="Times New Roman" pitchFamily="18" charset="0"/>
          <a:cs typeface="Arial" charset="0"/>
        </a:defRPr>
      </a:lvl9pPr>
    </p:titleStyle>
    <p:bodyStyle>
      <a:lvl1pPr marL="389559" indent="-389559" algn="l" defTabSz="1040415" rtl="0" eaLnBrk="0" fontAlgn="base" hangingPunct="0">
        <a:spcBef>
          <a:spcPct val="20000"/>
        </a:spcBef>
        <a:spcAft>
          <a:spcPct val="0"/>
        </a:spcAft>
        <a:buChar char="•"/>
        <a:defRPr sz="3700">
          <a:solidFill>
            <a:schemeClr val="tx1"/>
          </a:solidFill>
          <a:latin typeface="+mn-lt"/>
          <a:ea typeface="+mn-ea"/>
          <a:cs typeface="+mn-cs"/>
        </a:defRPr>
      </a:lvl1pPr>
      <a:lvl2pPr marL="845633" indent="-324639" algn="l" defTabSz="1040415" rtl="0" eaLnBrk="0" fontAlgn="base" hangingPunct="0">
        <a:spcBef>
          <a:spcPct val="20000"/>
        </a:spcBef>
        <a:spcAft>
          <a:spcPct val="0"/>
        </a:spcAft>
        <a:buChar char="–"/>
        <a:defRPr sz="3200">
          <a:solidFill>
            <a:schemeClr val="tx1"/>
          </a:solidFill>
          <a:latin typeface="+mn-lt"/>
          <a:cs typeface="+mn-cs"/>
        </a:defRPr>
      </a:lvl2pPr>
      <a:lvl3pPr marL="1300123" indent="-259708" algn="l" defTabSz="1040415" rtl="0" eaLnBrk="0" fontAlgn="base" hangingPunct="0">
        <a:spcBef>
          <a:spcPct val="20000"/>
        </a:spcBef>
        <a:spcAft>
          <a:spcPct val="0"/>
        </a:spcAft>
        <a:buChar char="•"/>
        <a:defRPr sz="2700">
          <a:solidFill>
            <a:schemeClr val="tx1"/>
          </a:solidFill>
          <a:latin typeface="+mn-lt"/>
          <a:cs typeface="+mn-cs"/>
        </a:defRPr>
      </a:lvl3pPr>
      <a:lvl4pPr marL="1821121" indent="-259708" algn="l" defTabSz="1040415" rtl="0" eaLnBrk="0" fontAlgn="base" hangingPunct="0">
        <a:spcBef>
          <a:spcPct val="20000"/>
        </a:spcBef>
        <a:spcAft>
          <a:spcPct val="0"/>
        </a:spcAft>
        <a:buChar char="–"/>
        <a:defRPr sz="2300">
          <a:solidFill>
            <a:schemeClr val="tx1"/>
          </a:solidFill>
          <a:latin typeface="+mn-lt"/>
          <a:cs typeface="+mn-cs"/>
        </a:defRPr>
      </a:lvl4pPr>
      <a:lvl5pPr marL="2338952" indent="-258124" algn="l" defTabSz="1040415" rtl="0" eaLnBrk="0" fontAlgn="base" hangingPunct="0">
        <a:spcBef>
          <a:spcPct val="20000"/>
        </a:spcBef>
        <a:spcAft>
          <a:spcPct val="0"/>
        </a:spcAft>
        <a:buChar char="»"/>
        <a:defRPr sz="2300">
          <a:solidFill>
            <a:schemeClr val="tx1"/>
          </a:solidFill>
          <a:latin typeface="+mn-lt"/>
          <a:cs typeface="+mn-cs"/>
        </a:defRPr>
      </a:lvl5pPr>
      <a:lvl6pPr marL="2795025" indent="-258124" algn="l" defTabSz="1040415" rtl="0" fontAlgn="base">
        <a:spcBef>
          <a:spcPct val="20000"/>
        </a:spcBef>
        <a:spcAft>
          <a:spcPct val="0"/>
        </a:spcAft>
        <a:buChar char="»"/>
        <a:defRPr sz="2300">
          <a:solidFill>
            <a:schemeClr val="tx1"/>
          </a:solidFill>
          <a:latin typeface="+mn-lt"/>
          <a:cs typeface="+mn-cs"/>
        </a:defRPr>
      </a:lvl6pPr>
      <a:lvl7pPr marL="3251092" indent="-258124" algn="l" defTabSz="1040415" rtl="0" fontAlgn="base">
        <a:spcBef>
          <a:spcPct val="20000"/>
        </a:spcBef>
        <a:spcAft>
          <a:spcPct val="0"/>
        </a:spcAft>
        <a:buChar char="»"/>
        <a:defRPr sz="2300">
          <a:solidFill>
            <a:schemeClr val="tx1"/>
          </a:solidFill>
          <a:latin typeface="+mn-lt"/>
          <a:cs typeface="+mn-cs"/>
        </a:defRPr>
      </a:lvl7pPr>
      <a:lvl8pPr marL="3707164" indent="-258124" algn="l" defTabSz="1040415" rtl="0" fontAlgn="base">
        <a:spcBef>
          <a:spcPct val="20000"/>
        </a:spcBef>
        <a:spcAft>
          <a:spcPct val="0"/>
        </a:spcAft>
        <a:buChar char="»"/>
        <a:defRPr sz="2300">
          <a:solidFill>
            <a:schemeClr val="tx1"/>
          </a:solidFill>
          <a:latin typeface="+mn-lt"/>
          <a:cs typeface="+mn-cs"/>
        </a:defRPr>
      </a:lvl8pPr>
      <a:lvl9pPr marL="4163241" indent="-258124" algn="l" defTabSz="1040415" rtl="0" fontAlgn="base">
        <a:spcBef>
          <a:spcPct val="20000"/>
        </a:spcBef>
        <a:spcAft>
          <a:spcPct val="0"/>
        </a:spcAft>
        <a:buChar char="»"/>
        <a:defRPr sz="2300">
          <a:solidFill>
            <a:schemeClr val="tx1"/>
          </a:solidFill>
          <a:latin typeface="+mn-lt"/>
          <a:cs typeface="+mn-cs"/>
        </a:defRPr>
      </a:lvl9pPr>
    </p:bodyStyle>
    <p:otherStyle>
      <a:defPPr>
        <a:defRPr lang="en-US"/>
      </a:defPPr>
      <a:lvl1pPr marL="0" algn="l" defTabSz="912135" rtl="0" eaLnBrk="1" latinLnBrk="0" hangingPunct="1">
        <a:defRPr sz="1800" kern="1200">
          <a:solidFill>
            <a:schemeClr val="tx1"/>
          </a:solidFill>
          <a:latin typeface="+mn-lt"/>
          <a:ea typeface="+mn-ea"/>
          <a:cs typeface="+mn-cs"/>
        </a:defRPr>
      </a:lvl1pPr>
      <a:lvl2pPr marL="456069" algn="l" defTabSz="912135" rtl="0" eaLnBrk="1" latinLnBrk="0" hangingPunct="1">
        <a:defRPr sz="1800" kern="1200">
          <a:solidFill>
            <a:schemeClr val="tx1"/>
          </a:solidFill>
          <a:latin typeface="+mn-lt"/>
          <a:ea typeface="+mn-ea"/>
          <a:cs typeface="+mn-cs"/>
        </a:defRPr>
      </a:lvl2pPr>
      <a:lvl3pPr marL="912135" algn="l" defTabSz="912135" rtl="0" eaLnBrk="1" latinLnBrk="0" hangingPunct="1">
        <a:defRPr sz="1800" kern="1200">
          <a:solidFill>
            <a:schemeClr val="tx1"/>
          </a:solidFill>
          <a:latin typeface="+mn-lt"/>
          <a:ea typeface="+mn-ea"/>
          <a:cs typeface="+mn-cs"/>
        </a:defRPr>
      </a:lvl3pPr>
      <a:lvl4pPr marL="1368215" algn="l" defTabSz="912135" rtl="0" eaLnBrk="1" latinLnBrk="0" hangingPunct="1">
        <a:defRPr sz="1800" kern="1200">
          <a:solidFill>
            <a:schemeClr val="tx1"/>
          </a:solidFill>
          <a:latin typeface="+mn-lt"/>
          <a:ea typeface="+mn-ea"/>
          <a:cs typeface="+mn-cs"/>
        </a:defRPr>
      </a:lvl4pPr>
      <a:lvl5pPr marL="1824286" algn="l" defTabSz="912135" rtl="0" eaLnBrk="1" latinLnBrk="0" hangingPunct="1">
        <a:defRPr sz="1800" kern="1200">
          <a:solidFill>
            <a:schemeClr val="tx1"/>
          </a:solidFill>
          <a:latin typeface="+mn-lt"/>
          <a:ea typeface="+mn-ea"/>
          <a:cs typeface="+mn-cs"/>
        </a:defRPr>
      </a:lvl5pPr>
      <a:lvl6pPr marL="2280360" algn="l" defTabSz="912135" rtl="0" eaLnBrk="1" latinLnBrk="0" hangingPunct="1">
        <a:defRPr sz="1800" kern="1200">
          <a:solidFill>
            <a:schemeClr val="tx1"/>
          </a:solidFill>
          <a:latin typeface="+mn-lt"/>
          <a:ea typeface="+mn-ea"/>
          <a:cs typeface="+mn-cs"/>
        </a:defRPr>
      </a:lvl6pPr>
      <a:lvl7pPr marL="2736432" algn="l" defTabSz="912135" rtl="0" eaLnBrk="1" latinLnBrk="0" hangingPunct="1">
        <a:defRPr sz="1800" kern="1200">
          <a:solidFill>
            <a:schemeClr val="tx1"/>
          </a:solidFill>
          <a:latin typeface="+mn-lt"/>
          <a:ea typeface="+mn-ea"/>
          <a:cs typeface="+mn-cs"/>
        </a:defRPr>
      </a:lvl7pPr>
      <a:lvl8pPr marL="3192503" algn="l" defTabSz="912135" rtl="0" eaLnBrk="1" latinLnBrk="0" hangingPunct="1">
        <a:defRPr sz="1800" kern="1200">
          <a:solidFill>
            <a:schemeClr val="tx1"/>
          </a:solidFill>
          <a:latin typeface="+mn-lt"/>
          <a:ea typeface="+mn-ea"/>
          <a:cs typeface="+mn-cs"/>
        </a:defRPr>
      </a:lvl8pPr>
      <a:lvl9pPr marL="3648575" algn="l" defTabSz="91213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1.wdp"/><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archtech.gr/varoudis/depthmapX/?dir=depthmapXnet" TargetMode="External"/><Relationship Id="rId4" Type="http://schemas.openxmlformats.org/officeDocument/2006/relationships/hyperlink" Target="https://github.com/SpaceGroupUCL/qgisSpaceSyntaxToolkit/wiki/Installation" TargetMode="External"/><Relationship Id="rId1" Type="http://schemas.openxmlformats.org/officeDocument/2006/relationships/slideLayout" Target="../slideLayouts/slideLayout2.xml"/><Relationship Id="rId2" Type="http://schemas.openxmlformats.org/officeDocument/2006/relationships/hyperlink" Target="http://qgis.org/en/site/forusers/download.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1153" y="2037510"/>
            <a:ext cx="9955114" cy="830997"/>
          </a:xfrm>
          <a:prstGeom prst="rect">
            <a:avLst/>
          </a:prstGeom>
          <a:noFill/>
          <a:effectLst/>
        </p:spPr>
        <p:txBody>
          <a:bodyPr wrap="square" rtlCol="0">
            <a:spAutoFit/>
          </a:bodyPr>
          <a:lstStyle/>
          <a:p>
            <a:pPr algn="ctr"/>
            <a:r>
              <a:rPr lang="en-US" sz="2400" cap="small" dirty="0">
                <a:latin typeface="Garamond" panose="02020404030301010803" pitchFamily="18" charset="0"/>
                <a:ea typeface="Verdana" panose="020B0604030504040204" pitchFamily="34" charset="0"/>
                <a:cs typeface="Gill Sans"/>
              </a:rPr>
              <a:t>Space Syntax Toolkit for QGIS</a:t>
            </a:r>
            <a:br>
              <a:rPr lang="en-US" sz="2400" cap="small" dirty="0">
                <a:latin typeface="Garamond" panose="02020404030301010803" pitchFamily="18" charset="0"/>
                <a:ea typeface="Verdana" panose="020B0604030504040204" pitchFamily="34" charset="0"/>
                <a:cs typeface="Gill Sans"/>
              </a:rPr>
            </a:br>
            <a:r>
              <a:rPr lang="en-US" sz="2400" cap="small" dirty="0">
                <a:latin typeface="Garamond" panose="02020404030301010803" pitchFamily="18" charset="0"/>
                <a:ea typeface="Verdana" panose="020B0604030504040204" pitchFamily="34" charset="0"/>
                <a:cs typeface="Gill Sans"/>
              </a:rPr>
              <a:t>Introduction and recent developments</a:t>
            </a:r>
            <a:endParaRPr lang="en-US" sz="2400" dirty="0">
              <a:solidFill>
                <a:schemeClr val="bg1"/>
              </a:solidFill>
              <a:latin typeface="Garamond" panose="02020404030301010803" pitchFamily="18" charset="0"/>
              <a:cs typeface="Century Gothic"/>
            </a:endParaRPr>
          </a:p>
        </p:txBody>
      </p:sp>
      <p:sp>
        <p:nvSpPr>
          <p:cNvPr id="2" name="Subtitle 1"/>
          <p:cNvSpPr txBox="1">
            <a:spLocks/>
          </p:cNvSpPr>
          <p:nvPr/>
        </p:nvSpPr>
        <p:spPr bwMode="auto">
          <a:xfrm>
            <a:off x="391153" y="3432089"/>
            <a:ext cx="9955114" cy="371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20000"/>
              </a:spcBef>
              <a:buFont typeface="Arial" charset="0"/>
              <a:buNone/>
            </a:pPr>
            <a:r>
              <a:rPr lang="en-US" sz="1400" dirty="0">
                <a:latin typeface="Gill Sans"/>
                <a:cs typeface="Gill Sans"/>
              </a:rPr>
              <a:t>Jorge Gil</a:t>
            </a:r>
          </a:p>
          <a:p>
            <a:pPr algn="ctr" eaLnBrk="1" hangingPunct="1">
              <a:spcBef>
                <a:spcPct val="20000"/>
              </a:spcBef>
            </a:pPr>
            <a:r>
              <a:rPr lang="en-US" sz="1400" dirty="0" err="1">
                <a:latin typeface="Gill Sans"/>
                <a:cs typeface="Gill Sans"/>
              </a:rPr>
              <a:t>Ioanna</a:t>
            </a:r>
            <a:r>
              <a:rPr lang="en-US" sz="1400" dirty="0">
                <a:latin typeface="Gill Sans"/>
                <a:cs typeface="Gill Sans"/>
              </a:rPr>
              <a:t> </a:t>
            </a:r>
            <a:r>
              <a:rPr lang="en-US" sz="1400" dirty="0" err="1">
                <a:latin typeface="Gill Sans"/>
                <a:cs typeface="Gill Sans"/>
              </a:rPr>
              <a:t>Kolovou</a:t>
            </a:r>
            <a:endParaRPr lang="en-US" sz="1400" dirty="0">
              <a:latin typeface="Gill Sans"/>
              <a:cs typeface="Gill Sans"/>
            </a:endParaRPr>
          </a:p>
          <a:p>
            <a:pPr algn="ctr" eaLnBrk="1" hangingPunct="1">
              <a:spcBef>
                <a:spcPct val="20000"/>
              </a:spcBef>
              <a:buFont typeface="Arial" charset="0"/>
              <a:buNone/>
            </a:pPr>
            <a:r>
              <a:rPr lang="en-US" sz="1400" dirty="0" err="1" smtClean="0">
                <a:latin typeface="Gill Sans"/>
                <a:cs typeface="Gill Sans"/>
              </a:rPr>
              <a:t>Abhimanyu</a:t>
            </a:r>
            <a:r>
              <a:rPr lang="en-US" sz="1400" dirty="0" smtClean="0">
                <a:latin typeface="Gill Sans"/>
                <a:cs typeface="Gill Sans"/>
              </a:rPr>
              <a:t> </a:t>
            </a:r>
            <a:r>
              <a:rPr lang="en-US" sz="1400" dirty="0">
                <a:latin typeface="Gill Sans"/>
                <a:cs typeface="Gill Sans"/>
              </a:rPr>
              <a:t>Acharya</a:t>
            </a:r>
          </a:p>
          <a:p>
            <a:pPr algn="ctr" eaLnBrk="1" hangingPunct="1">
              <a:spcBef>
                <a:spcPct val="20000"/>
              </a:spcBef>
            </a:pPr>
            <a:r>
              <a:rPr lang="en-US" sz="1400" dirty="0" smtClean="0">
                <a:latin typeface="Gill Sans"/>
                <a:cs typeface="Gill Sans"/>
              </a:rPr>
              <a:t>Stephen </a:t>
            </a:r>
            <a:r>
              <a:rPr lang="en-US" sz="1400" dirty="0">
                <a:latin typeface="Gill Sans"/>
                <a:cs typeface="Gill Sans"/>
              </a:rPr>
              <a:t>Law</a:t>
            </a:r>
          </a:p>
          <a:p>
            <a:pPr algn="ctr" eaLnBrk="1" hangingPunct="1">
              <a:spcBef>
                <a:spcPct val="20000"/>
              </a:spcBef>
              <a:buFont typeface="Arial" charset="0"/>
              <a:buNone/>
            </a:pPr>
            <a:r>
              <a:rPr lang="en-US" sz="1400" dirty="0">
                <a:latin typeface="Gill Sans"/>
                <a:cs typeface="Gill Sans"/>
              </a:rPr>
              <a:t>Laurens </a:t>
            </a:r>
            <a:r>
              <a:rPr lang="en-US" sz="1400" dirty="0" err="1">
                <a:latin typeface="Gill Sans"/>
                <a:cs typeface="Gill Sans"/>
              </a:rPr>
              <a:t>Versluis</a:t>
            </a:r>
            <a:endParaRPr lang="en-US" sz="1400" dirty="0">
              <a:latin typeface="Gill Sans"/>
              <a:cs typeface="Gill Sans"/>
            </a:endParaRPr>
          </a:p>
          <a:p>
            <a:pPr algn="ctr" eaLnBrk="1" hangingPunct="1">
              <a:spcBef>
                <a:spcPct val="20000"/>
              </a:spcBef>
              <a:buFont typeface="Arial" charset="0"/>
              <a:buNone/>
            </a:pPr>
            <a:endParaRPr lang="en-US" sz="1400" b="1" dirty="0">
              <a:latin typeface="Gill Sans"/>
              <a:cs typeface="Century Gothic"/>
            </a:endParaRPr>
          </a:p>
          <a:p>
            <a:pPr algn="ctr" eaLnBrk="1" hangingPunct="1">
              <a:spcBef>
                <a:spcPct val="20000"/>
              </a:spcBef>
              <a:buFont typeface="Arial" charset="0"/>
              <a:buNone/>
              <a:defRPr/>
            </a:pPr>
            <a:r>
              <a:rPr lang="en-US" sz="1400" dirty="0">
                <a:latin typeface="Gill Sans"/>
                <a:cs typeface="Gill Sans"/>
              </a:rPr>
              <a:t>Space Syntax Laboratory - UCL</a:t>
            </a:r>
            <a:endParaRPr lang="en-US" sz="1200" dirty="0">
              <a:solidFill>
                <a:schemeClr val="bg1">
                  <a:lumMod val="50000"/>
                </a:schemeClr>
              </a:solidFill>
              <a:latin typeface="Century Gothic"/>
              <a:cs typeface="Century Gothic"/>
            </a:endParaRPr>
          </a:p>
          <a:p>
            <a:pPr algn="ctr" eaLnBrk="1" hangingPunct="1">
              <a:spcBef>
                <a:spcPct val="20000"/>
              </a:spcBef>
              <a:buFont typeface="Arial" charset="0"/>
              <a:buNone/>
              <a:defRPr/>
            </a:pPr>
            <a:r>
              <a:rPr lang="en-US" sz="1400" dirty="0">
                <a:latin typeface="Gill Sans"/>
                <a:cs typeface="Gill Sans"/>
              </a:rPr>
              <a:t>Space Syntax Limited - Open Digital Works</a:t>
            </a: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r>
              <a:rPr lang="en-US" sz="1400" dirty="0">
                <a:solidFill>
                  <a:schemeClr val="bg1">
                    <a:lumMod val="50000"/>
                  </a:schemeClr>
                </a:solidFill>
                <a:latin typeface="Gill Sans"/>
                <a:cs typeface="Gill Sans"/>
              </a:rPr>
              <a:t>11</a:t>
            </a:r>
            <a:r>
              <a:rPr lang="en-US" sz="1400" baseline="30000" dirty="0">
                <a:solidFill>
                  <a:schemeClr val="bg1">
                    <a:lumMod val="50000"/>
                  </a:schemeClr>
                </a:solidFill>
                <a:latin typeface="Gill Sans"/>
                <a:cs typeface="Gill Sans"/>
              </a:rPr>
              <a:t>th</a:t>
            </a:r>
            <a:r>
              <a:rPr lang="en-US" sz="1400" dirty="0">
                <a:solidFill>
                  <a:schemeClr val="bg1">
                    <a:lumMod val="50000"/>
                  </a:schemeClr>
                </a:solidFill>
                <a:latin typeface="Gill Sans"/>
                <a:cs typeface="Gill Sans"/>
              </a:rPr>
              <a:t> International Space Syntax Symposium</a:t>
            </a:r>
          </a:p>
          <a:p>
            <a:pPr algn="ctr" eaLnBrk="1" hangingPunct="1">
              <a:spcBef>
                <a:spcPct val="20000"/>
              </a:spcBef>
              <a:buFont typeface="Arial" charset="0"/>
              <a:buNone/>
              <a:defRPr/>
            </a:pPr>
            <a:r>
              <a:rPr lang="en-US" sz="1400" dirty="0" err="1">
                <a:solidFill>
                  <a:schemeClr val="bg1">
                    <a:lumMod val="50000"/>
                  </a:schemeClr>
                </a:solidFill>
                <a:latin typeface="Gill Sans"/>
                <a:cs typeface="Gill Sans"/>
              </a:rPr>
              <a:t>Fundação</a:t>
            </a:r>
            <a:r>
              <a:rPr lang="en-US" sz="1400" dirty="0">
                <a:solidFill>
                  <a:schemeClr val="bg1">
                    <a:lumMod val="50000"/>
                  </a:schemeClr>
                </a:solidFill>
                <a:latin typeface="Gill Sans"/>
                <a:cs typeface="Gill Sans"/>
              </a:rPr>
              <a:t> </a:t>
            </a:r>
            <a:r>
              <a:rPr lang="en-US" sz="1400" dirty="0" err="1">
                <a:solidFill>
                  <a:schemeClr val="bg1">
                    <a:lumMod val="50000"/>
                  </a:schemeClr>
                </a:solidFill>
                <a:latin typeface="Gill Sans"/>
                <a:cs typeface="Gill Sans"/>
              </a:rPr>
              <a:t>Calouste</a:t>
            </a:r>
            <a:r>
              <a:rPr lang="en-US" sz="1400" dirty="0">
                <a:solidFill>
                  <a:schemeClr val="bg1">
                    <a:lumMod val="50000"/>
                  </a:schemeClr>
                </a:solidFill>
                <a:latin typeface="Gill Sans"/>
                <a:cs typeface="Gill Sans"/>
              </a:rPr>
              <a:t> </a:t>
            </a:r>
            <a:r>
              <a:rPr lang="en-US" sz="1400" dirty="0" err="1">
                <a:solidFill>
                  <a:schemeClr val="bg1">
                    <a:lumMod val="50000"/>
                  </a:schemeClr>
                </a:solidFill>
                <a:latin typeface="Gill Sans"/>
                <a:cs typeface="Gill Sans"/>
              </a:rPr>
              <a:t>Gulbenkian</a:t>
            </a:r>
            <a:r>
              <a:rPr lang="en-US" sz="1400" dirty="0">
                <a:solidFill>
                  <a:schemeClr val="bg1">
                    <a:lumMod val="50000"/>
                  </a:schemeClr>
                </a:solidFill>
                <a:latin typeface="Gill Sans"/>
                <a:cs typeface="Gill Sans"/>
              </a:rPr>
              <a:t>, Lisbon</a:t>
            </a:r>
          </a:p>
          <a:p>
            <a:pPr algn="ctr" eaLnBrk="1" hangingPunct="1">
              <a:spcBef>
                <a:spcPct val="20000"/>
              </a:spcBef>
              <a:buFont typeface="Arial" charset="0"/>
              <a:buNone/>
              <a:defRPr/>
            </a:pPr>
            <a:r>
              <a:rPr lang="en-US" sz="1400" dirty="0">
                <a:solidFill>
                  <a:schemeClr val="bg1">
                    <a:lumMod val="50000"/>
                  </a:schemeClr>
                </a:solidFill>
                <a:latin typeface="Gill Sans"/>
                <a:cs typeface="Gill Sans"/>
              </a:rPr>
              <a:t>3</a:t>
            </a:r>
            <a:r>
              <a:rPr lang="en-US" sz="1400" baseline="30000" dirty="0">
                <a:solidFill>
                  <a:schemeClr val="bg1">
                    <a:lumMod val="50000"/>
                  </a:schemeClr>
                </a:solidFill>
                <a:latin typeface="Gill Sans"/>
                <a:cs typeface="Gill Sans"/>
              </a:rPr>
              <a:t>rd</a:t>
            </a:r>
            <a:r>
              <a:rPr lang="en-US" sz="1400" dirty="0">
                <a:solidFill>
                  <a:schemeClr val="bg1">
                    <a:lumMod val="50000"/>
                  </a:schemeClr>
                </a:solidFill>
                <a:latin typeface="Gill Sans"/>
                <a:cs typeface="Gill Sans"/>
              </a:rPr>
              <a:t> July 2017</a:t>
            </a:r>
          </a:p>
          <a:p>
            <a:pPr algn="ctr" eaLnBrk="1" hangingPunct="1">
              <a:spcBef>
                <a:spcPct val="20000"/>
              </a:spcBef>
              <a:buFont typeface="Arial" charset="0"/>
              <a:buNone/>
            </a:pPr>
            <a:endParaRPr lang="en-US" sz="1400" b="1" dirty="0">
              <a:latin typeface="Arial" charset="0"/>
              <a:cs typeface="Arial" charset="0"/>
            </a:endParaRPr>
          </a:p>
        </p:txBody>
      </p:sp>
      <p:pic>
        <p:nvPicPr>
          <p:cNvPr id="7" name="Picture 6" descr="esst_logo_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586" y="653386"/>
            <a:ext cx="812800" cy="812800"/>
          </a:xfrm>
          <a:prstGeom prst="rect">
            <a:avLst/>
          </a:prstGeom>
        </p:spPr>
      </p:pic>
    </p:spTree>
    <p:extLst>
      <p:ext uri="{BB962C8B-B14F-4D97-AF65-F5344CB8AC3E}">
        <p14:creationId xmlns:p14="http://schemas.microsoft.com/office/powerpoint/2010/main" val="2017938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 r="61" b="4334"/>
          <a:stretch/>
        </p:blipFill>
        <p:spPr>
          <a:xfrm>
            <a:off x="729570" y="709613"/>
            <a:ext cx="9561059" cy="5720216"/>
          </a:xfrm>
          <a:prstGeom prst="rect">
            <a:avLst/>
          </a:prstGeom>
        </p:spPr>
      </p:pic>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Installation and Settings</a:t>
            </a:r>
          </a:p>
        </p:txBody>
      </p:sp>
    </p:spTree>
    <p:extLst>
      <p:ext uri="{BB962C8B-B14F-4D97-AF65-F5344CB8AC3E}">
        <p14:creationId xmlns:p14="http://schemas.microsoft.com/office/powerpoint/2010/main" val="1088728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New Set of Plugins</a:t>
            </a:r>
          </a:p>
        </p:txBody>
      </p:sp>
      <p:sp>
        <p:nvSpPr>
          <p:cNvPr id="5" name="Rectangle 4"/>
          <p:cNvSpPr/>
          <p:nvPr/>
        </p:nvSpPr>
        <p:spPr>
          <a:xfrm>
            <a:off x="7020392" y="3499289"/>
            <a:ext cx="1806692" cy="307777"/>
          </a:xfrm>
          <a:prstGeom prst="rect">
            <a:avLst/>
          </a:prstGeom>
        </p:spPr>
        <p:txBody>
          <a:bodyPr wrap="square">
            <a:spAutoFit/>
          </a:bodyPr>
          <a:lstStyle/>
          <a:p>
            <a:r>
              <a:rPr lang="en-GB" sz="1400" dirty="0"/>
              <a:t>Catchment Analyser</a:t>
            </a:r>
          </a:p>
        </p:txBody>
      </p:sp>
      <p:sp>
        <p:nvSpPr>
          <p:cNvPr id="7" name="Rectangle 6"/>
          <p:cNvSpPr/>
          <p:nvPr/>
        </p:nvSpPr>
        <p:spPr>
          <a:xfrm>
            <a:off x="1558782" y="6608973"/>
            <a:ext cx="1806692" cy="307777"/>
          </a:xfrm>
          <a:prstGeom prst="rect">
            <a:avLst/>
          </a:prstGeom>
        </p:spPr>
        <p:txBody>
          <a:bodyPr wrap="square">
            <a:spAutoFit/>
          </a:bodyPr>
          <a:lstStyle/>
          <a:p>
            <a:r>
              <a:rPr lang="en-GB" sz="1400" dirty="0" err="1"/>
              <a:t>UrbanDataInput</a:t>
            </a:r>
            <a:r>
              <a:rPr lang="en-GB" sz="1400" dirty="0"/>
              <a:t> Tool</a:t>
            </a:r>
          </a:p>
        </p:txBody>
      </p:sp>
      <p:sp>
        <p:nvSpPr>
          <p:cNvPr id="9" name="Rectangle 8"/>
          <p:cNvSpPr/>
          <p:nvPr/>
        </p:nvSpPr>
        <p:spPr>
          <a:xfrm>
            <a:off x="1572785" y="3421498"/>
            <a:ext cx="2096355" cy="307777"/>
          </a:xfrm>
          <a:prstGeom prst="rect">
            <a:avLst/>
          </a:prstGeom>
        </p:spPr>
        <p:txBody>
          <a:bodyPr wrap="square">
            <a:spAutoFit/>
          </a:bodyPr>
          <a:lstStyle/>
          <a:p>
            <a:r>
              <a:rPr lang="en-GB" sz="1400" dirty="0"/>
              <a:t>Road network cleaner</a:t>
            </a:r>
          </a:p>
        </p:txBody>
      </p:sp>
      <p:sp>
        <p:nvSpPr>
          <p:cNvPr id="11" name="Rectangle 10"/>
          <p:cNvSpPr/>
          <p:nvPr/>
        </p:nvSpPr>
        <p:spPr>
          <a:xfrm>
            <a:off x="7000478" y="6605786"/>
            <a:ext cx="1806692" cy="30777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a:t>
            </a:r>
            <a:endParaRPr lang="en-GB" sz="1400"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rotWithShape="1">
          <a:blip r:embed="rId2"/>
          <a:srcRect l="14399" t="42110" r="54683" b="28742"/>
          <a:stretch/>
        </p:blipFill>
        <p:spPr>
          <a:xfrm>
            <a:off x="6400800" y="4510088"/>
            <a:ext cx="2928031" cy="1725312"/>
          </a:xfrm>
          <a:prstGeom prst="rect">
            <a:avLst/>
          </a:prstGeom>
          <a:ln>
            <a:noFill/>
          </a:ln>
        </p:spPr>
      </p:pic>
      <p:pic>
        <p:nvPicPr>
          <p:cNvPr id="3" name="Picture 2">
            <a:extLst>
              <a:ext uri="{FF2B5EF4-FFF2-40B4-BE49-F238E27FC236}">
                <a16:creationId xmlns="" xmlns:a16="http://schemas.microsoft.com/office/drawing/2014/main" id="{E1D08EDE-88BE-4B1B-875E-DD051CC07C7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679726" y="3708312"/>
            <a:ext cx="1566907" cy="2948443"/>
          </a:xfrm>
          <a:prstGeom prst="rect">
            <a:avLst/>
          </a:prstGeom>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7501" y="709613"/>
            <a:ext cx="2593120" cy="2391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 xmlns:a16="http://schemas.microsoft.com/office/drawing/2014/main" id="{7F4A1FD1-3EE5-4243-A165-B2A34DC0E419}"/>
              </a:ext>
            </a:extLst>
          </p:cNvPr>
          <p:cNvPicPr>
            <a:picLocks noChangeAspect="1"/>
          </p:cNvPicPr>
          <p:nvPr/>
        </p:nvPicPr>
        <p:blipFill>
          <a:blip r:embed="rId6"/>
          <a:stretch>
            <a:fillRect/>
          </a:stretch>
        </p:blipFill>
        <p:spPr>
          <a:xfrm>
            <a:off x="1452117" y="709613"/>
            <a:ext cx="1995646" cy="2673854"/>
          </a:xfrm>
          <a:prstGeom prst="rect">
            <a:avLst/>
          </a:prstGeom>
        </p:spPr>
      </p:pic>
    </p:spTree>
    <p:extLst>
      <p:ext uri="{BB962C8B-B14F-4D97-AF65-F5344CB8AC3E}">
        <p14:creationId xmlns:p14="http://schemas.microsoft.com/office/powerpoint/2010/main" val="1115765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Demo Flowchart</a:t>
            </a:r>
          </a:p>
        </p:txBody>
      </p:sp>
      <p:cxnSp>
        <p:nvCxnSpPr>
          <p:cNvPr id="15" name="Straight Connector 14"/>
          <p:cNvCxnSpPr>
            <a:stCxn id="5" idx="2"/>
            <a:endCxn id="6" idx="0"/>
          </p:cNvCxnSpPr>
          <p:nvPr/>
        </p:nvCxnSpPr>
        <p:spPr bwMode="auto">
          <a:xfrm>
            <a:off x="5191659" y="1378486"/>
            <a:ext cx="0" cy="41851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22" name="Group 21"/>
          <p:cNvGrpSpPr/>
          <p:nvPr/>
        </p:nvGrpSpPr>
        <p:grpSpPr>
          <a:xfrm>
            <a:off x="3774021" y="2049000"/>
            <a:ext cx="2593975" cy="1083448"/>
            <a:chOff x="2390775" y="1342200"/>
            <a:chExt cx="2593975" cy="1722901"/>
          </a:xfrm>
        </p:grpSpPr>
        <p:cxnSp>
          <p:nvCxnSpPr>
            <p:cNvPr id="17" name="Straight Connector 16"/>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cxnSpLocks/>
            </p:cNvCxnSpPr>
            <p:nvPr/>
          </p:nvCxnSpPr>
          <p:spPr bwMode="auto">
            <a:xfrm>
              <a:off x="3810000" y="1342200"/>
              <a:ext cx="0" cy="14391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a:cxnSpLocks/>
            </p:cNvCxnSpPr>
            <p:nvPr/>
          </p:nvCxnSpPr>
          <p:spPr bwMode="auto">
            <a:xfrm>
              <a:off x="4984750" y="2781300"/>
              <a:ext cx="0" cy="2838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p:cNvCxnSpPr>
              <a:cxnSpLocks/>
            </p:cNvCxnSpPr>
            <p:nvPr/>
          </p:nvCxnSpPr>
          <p:spPr bwMode="auto">
            <a:xfrm>
              <a:off x="2390775" y="2781300"/>
              <a:ext cx="0" cy="23300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3" name="Group 22"/>
          <p:cNvGrpSpPr/>
          <p:nvPr/>
        </p:nvGrpSpPr>
        <p:grpSpPr>
          <a:xfrm rot="10800000">
            <a:off x="3774021" y="3466787"/>
            <a:ext cx="2593975" cy="692688"/>
            <a:chOff x="2390775" y="2455031"/>
            <a:chExt cx="2593975" cy="692688"/>
          </a:xfrm>
        </p:grpSpPr>
        <p:cxnSp>
          <p:nvCxnSpPr>
            <p:cNvPr id="24" name="Straight Connector 2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cxnSpLocks/>
            </p:cNvCxnSpPr>
            <p:nvPr/>
          </p:nvCxnSpPr>
          <p:spPr bwMode="auto">
            <a:xfrm rot="10800000" flipV="1">
              <a:off x="3575050" y="2455031"/>
              <a:ext cx="0" cy="3262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p:cNvCxnSpPr>
              <a:cxnSpLocks/>
            </p:cNvCxnSpPr>
            <p:nvPr/>
          </p:nvCxnSpPr>
          <p:spPr bwMode="auto">
            <a:xfrm rot="10800000" flipV="1">
              <a:off x="4984750" y="2781300"/>
              <a:ext cx="0" cy="3664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a:cxnSpLocks/>
            </p:cNvCxnSpPr>
            <p:nvPr/>
          </p:nvCxnSpPr>
          <p:spPr bwMode="auto">
            <a:xfrm rot="10800000" flipV="1">
              <a:off x="2390775" y="2781300"/>
              <a:ext cx="0" cy="315619"/>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8" name="Group 27"/>
          <p:cNvGrpSpPr/>
          <p:nvPr/>
        </p:nvGrpSpPr>
        <p:grpSpPr>
          <a:xfrm>
            <a:off x="3770846" y="4469025"/>
            <a:ext cx="2593975" cy="622300"/>
            <a:chOff x="2390775" y="2516997"/>
            <a:chExt cx="2593975" cy="622300"/>
          </a:xfrm>
        </p:grpSpPr>
        <p:cxnSp>
          <p:nvCxnSpPr>
            <p:cNvPr id="29" name="Straight Connector 28"/>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a:cxnSpLocks/>
            </p:cNvCxnSpPr>
            <p:nvPr/>
          </p:nvCxnSpPr>
          <p:spPr bwMode="auto">
            <a:xfrm>
              <a:off x="3810000" y="2516997"/>
              <a:ext cx="0" cy="2643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a:cxnSpLocks/>
            </p:cNvCxnSpPr>
            <p:nvPr/>
          </p:nvCxnSpPr>
          <p:spPr bwMode="auto">
            <a:xfrm>
              <a:off x="4984750" y="2781300"/>
              <a:ext cx="0" cy="3579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a:cxnSpLocks/>
            </p:cNvCxnSpPr>
            <p:nvPr/>
          </p:nvCxnSpPr>
          <p:spPr bwMode="auto">
            <a:xfrm>
              <a:off x="2390775" y="2781300"/>
              <a:ext cx="0" cy="31354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3" name="Group 32"/>
          <p:cNvGrpSpPr/>
          <p:nvPr/>
        </p:nvGrpSpPr>
        <p:grpSpPr>
          <a:xfrm rot="10800000">
            <a:off x="3770846" y="5362613"/>
            <a:ext cx="2593975" cy="575573"/>
            <a:chOff x="2390775" y="2498955"/>
            <a:chExt cx="2593975" cy="575573"/>
          </a:xfrm>
        </p:grpSpPr>
        <p:cxnSp>
          <p:nvCxnSpPr>
            <p:cNvPr id="34" name="Straight Connector 3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a:cxnSpLocks/>
            </p:cNvCxnSpPr>
            <p:nvPr/>
          </p:nvCxnSpPr>
          <p:spPr bwMode="auto">
            <a:xfrm rot="10800000" flipV="1">
              <a:off x="3575050" y="2498955"/>
              <a:ext cx="0" cy="2823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a:cxnSpLocks/>
            </p:cNvCxnSpPr>
            <p:nvPr/>
          </p:nvCxnSpPr>
          <p:spPr bwMode="auto">
            <a:xfrm rot="10800000" flipV="1">
              <a:off x="4984750" y="2781300"/>
              <a:ext cx="0" cy="2724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a:cxnSpLocks/>
            </p:cNvCxnSpPr>
            <p:nvPr/>
          </p:nvCxnSpPr>
          <p:spPr bwMode="auto">
            <a:xfrm rot="10800000" flipV="1">
              <a:off x="2390775" y="2781300"/>
              <a:ext cx="0" cy="29322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5" name="Rectangle 4"/>
          <p:cNvSpPr/>
          <p:nvPr/>
        </p:nvSpPr>
        <p:spPr bwMode="auto">
          <a:xfrm>
            <a:off x="4182009" y="87448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RCL</a:t>
            </a:r>
            <a:r>
              <a:rPr kumimoji="0" lang="en-GB" sz="1200" b="0" i="0" u="none" strike="noStrike" cap="none" normalizeH="0" dirty="0">
                <a:ln>
                  <a:noFill/>
                </a:ln>
                <a:solidFill>
                  <a:schemeClr val="tx1"/>
                </a:solidFill>
                <a:effectLst/>
                <a:latin typeface="Arial" charset="0"/>
                <a:cs typeface="Arial" charset="0"/>
              </a:rPr>
              <a:t> Topology Cleaning</a:t>
            </a:r>
            <a:endParaRPr kumimoji="0" lang="en-GB" sz="1200" b="0" i="0" u="none" strike="noStrike" cap="none" normalizeH="0" baseline="0" dirty="0">
              <a:ln>
                <a:noFill/>
              </a:ln>
              <a:solidFill>
                <a:schemeClr val="tx1"/>
              </a:solidFill>
              <a:effectLst/>
              <a:latin typeface="Arial" charset="0"/>
              <a:cs typeface="Arial" charset="0"/>
            </a:endParaRPr>
          </a:p>
        </p:txBody>
      </p:sp>
      <p:sp>
        <p:nvSpPr>
          <p:cNvPr id="6" name="Rectangle 5"/>
          <p:cNvSpPr/>
          <p:nvPr/>
        </p:nvSpPr>
        <p:spPr bwMode="auto">
          <a:xfrm>
            <a:off x="4182009" y="1796999"/>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charset="0"/>
                <a:cs typeface="Arial" charset="0"/>
              </a:rPr>
              <a:t>Processing </a:t>
            </a:r>
            <a:r>
              <a:rPr kumimoji="0" lang="en-GB" sz="1200" b="0" i="0" u="none" strike="noStrike" cap="none" normalizeH="0" baseline="0" dirty="0">
                <a:ln>
                  <a:noFill/>
                </a:ln>
                <a:solidFill>
                  <a:schemeClr val="tx1"/>
                </a:solidFill>
                <a:effectLst/>
                <a:latin typeface="Arial" charset="0"/>
                <a:cs typeface="Arial" charset="0"/>
              </a:rPr>
              <a:t>algorithm: simplify geometries</a:t>
            </a:r>
          </a:p>
        </p:txBody>
      </p:sp>
      <p:grpSp>
        <p:nvGrpSpPr>
          <p:cNvPr id="2" name="Group 1"/>
          <p:cNvGrpSpPr/>
          <p:nvPr/>
        </p:nvGrpSpPr>
        <p:grpSpPr>
          <a:xfrm>
            <a:off x="2945297" y="3119950"/>
            <a:ext cx="4492724" cy="504000"/>
            <a:chOff x="1428750" y="2692251"/>
            <a:chExt cx="4492724" cy="504000"/>
          </a:xfrm>
        </p:grpSpPr>
        <p:sp>
          <p:nvSpPr>
            <p:cNvPr id="7" name="Rectangle 6"/>
            <p:cNvSpPr/>
            <p:nvPr/>
          </p:nvSpPr>
          <p:spPr bwMode="auto">
            <a:xfrm>
              <a:off x="1428750"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Space Syntax Analysis</a:t>
              </a:r>
            </a:p>
          </p:txBody>
        </p:sp>
        <p:sp>
          <p:nvSpPr>
            <p:cNvPr id="8" name="Rectangle 7"/>
            <p:cNvSpPr/>
            <p:nvPr/>
          </p:nvSpPr>
          <p:spPr bwMode="auto">
            <a:xfrm>
              <a:off x="3902174"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Catchment Analyser</a:t>
              </a:r>
            </a:p>
          </p:txBody>
        </p:sp>
      </p:grpSp>
      <p:sp>
        <p:nvSpPr>
          <p:cNvPr id="9" name="Rectangle 8"/>
          <p:cNvSpPr/>
          <p:nvPr/>
        </p:nvSpPr>
        <p:spPr bwMode="auto">
          <a:xfrm>
            <a:off x="4182009" y="4042463"/>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Visualisation</a:t>
            </a:r>
          </a:p>
        </p:txBody>
      </p:sp>
      <p:grpSp>
        <p:nvGrpSpPr>
          <p:cNvPr id="3" name="Group 2"/>
          <p:cNvGrpSpPr/>
          <p:nvPr/>
        </p:nvGrpSpPr>
        <p:grpSpPr>
          <a:xfrm>
            <a:off x="2926481" y="4964976"/>
            <a:ext cx="4508128" cy="504000"/>
            <a:chOff x="1413346" y="4996507"/>
            <a:chExt cx="4508128" cy="504000"/>
          </a:xfrm>
        </p:grpSpPr>
        <p:sp>
          <p:nvSpPr>
            <p:cNvPr id="10" name="Rectangle 9"/>
            <p:cNvSpPr/>
            <p:nvPr/>
          </p:nvSpPr>
          <p:spPr bwMode="auto">
            <a:xfrm>
              <a:off x="1413346"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Gate Transformer/movement correlation</a:t>
              </a:r>
              <a:endParaRPr kumimoji="0" lang="en-GB" sz="1200" b="0" i="0" u="none" strike="noStrike" cap="none" normalizeH="0" baseline="0" dirty="0">
                <a:ln>
                  <a:noFill/>
                </a:ln>
                <a:solidFill>
                  <a:schemeClr val="tx1"/>
                </a:solidFill>
                <a:effectLst/>
              </a:endParaRPr>
            </a:p>
          </p:txBody>
        </p:sp>
        <p:sp>
          <p:nvSpPr>
            <p:cNvPr id="11" name="Rectangle 10"/>
            <p:cNvSpPr/>
            <p:nvPr/>
          </p:nvSpPr>
          <p:spPr bwMode="auto">
            <a:xfrm>
              <a:off x="3902174"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Urban data input</a:t>
              </a:r>
              <a:endParaRPr kumimoji="0" lang="en-GB" sz="1200" b="0" i="0" u="none" strike="noStrike" cap="none" normalizeH="0" baseline="0" dirty="0">
                <a:ln>
                  <a:noFill/>
                </a:ln>
                <a:solidFill>
                  <a:schemeClr val="tx1"/>
                </a:solidFill>
                <a:effectLst/>
              </a:endParaRPr>
            </a:p>
          </p:txBody>
        </p:sp>
      </p:grpSp>
      <p:sp>
        <p:nvSpPr>
          <p:cNvPr id="14" name="Rectangle 13"/>
          <p:cNvSpPr/>
          <p:nvPr/>
        </p:nvSpPr>
        <p:spPr bwMode="auto">
          <a:xfrm>
            <a:off x="4182009" y="5887488"/>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Integrated Urban Model</a:t>
            </a:r>
          </a:p>
        </p:txBody>
      </p:sp>
    </p:spTree>
    <p:extLst>
      <p:ext uri="{BB962C8B-B14F-4D97-AF65-F5344CB8AC3E}">
        <p14:creationId xmlns:p14="http://schemas.microsoft.com/office/powerpoint/2010/main" val="3054526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720710"/>
          </a:xfrm>
          <a:prstGeom prst="rect">
            <a:avLst/>
          </a:prstGeom>
          <a:noFill/>
        </p:spPr>
        <p:txBody>
          <a:bodyPr wrap="square" rtlCol="0">
            <a:spAutoFit/>
          </a:bodyPr>
          <a:lstStyle/>
          <a:p>
            <a:pPr>
              <a:lnSpc>
                <a:spcPct val="150000"/>
              </a:lnSpc>
            </a:pPr>
            <a:r>
              <a:rPr lang="en-GB" sz="1400" b="1" dirty="0" smtClean="0">
                <a:latin typeface="Gill Sans"/>
                <a:cs typeface="Gill Sans"/>
              </a:rPr>
              <a:t>Preparing and analysing axial </a:t>
            </a:r>
            <a:r>
              <a:rPr lang="en-GB" sz="1400" b="1" dirty="0">
                <a:latin typeface="Gill Sans"/>
                <a:cs typeface="Gill Sans"/>
              </a:rPr>
              <a:t>models</a:t>
            </a:r>
          </a:p>
          <a:p>
            <a:pPr>
              <a:lnSpc>
                <a:spcPct val="150000"/>
              </a:lnSpc>
            </a:pP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1</a:t>
            </a:r>
          </a:p>
        </p:txBody>
      </p:sp>
      <p:sp>
        <p:nvSpPr>
          <p:cNvPr id="5" name="Oval 4"/>
          <p:cNvSpPr/>
          <p:nvPr/>
        </p:nvSpPr>
        <p:spPr bwMode="auto">
          <a:xfrm>
            <a:off x="456837" y="1341455"/>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468257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p-303661_128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44060" y="747095"/>
            <a:ext cx="6048697" cy="5491083"/>
          </a:xfrm>
          <a:prstGeom prst="rect">
            <a:avLst/>
          </a:prstGeom>
        </p:spPr>
      </p:pic>
    </p:spTree>
    <p:extLst>
      <p:ext uri="{BB962C8B-B14F-4D97-AF65-F5344CB8AC3E}">
        <p14:creationId xmlns:p14="http://schemas.microsoft.com/office/powerpoint/2010/main" val="3307421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720710"/>
          </a:xfrm>
          <a:prstGeom prst="rect">
            <a:avLst/>
          </a:prstGeom>
          <a:noFill/>
        </p:spPr>
        <p:txBody>
          <a:bodyPr wrap="square" rtlCol="0">
            <a:spAutoFit/>
          </a:bodyPr>
          <a:lstStyle/>
          <a:p>
            <a:pPr>
              <a:lnSpc>
                <a:spcPct val="150000"/>
              </a:lnSpc>
            </a:pPr>
            <a:r>
              <a:rPr lang="en-GB" sz="1400" b="1" dirty="0" smtClean="0">
                <a:latin typeface="Gill Sans"/>
                <a:cs typeface="Gill Sans"/>
              </a:rPr>
              <a:t>Preparing and analysing</a:t>
            </a:r>
            <a:r>
              <a:rPr lang="en-GB" sz="1400" b="1" dirty="0">
                <a:latin typeface="Gill Sans"/>
                <a:cs typeface="Gill Sans"/>
              </a:rPr>
              <a:t> </a:t>
            </a:r>
            <a:r>
              <a:rPr lang="en-GB" sz="1400" b="1" dirty="0" smtClean="0">
                <a:latin typeface="Gill Sans"/>
                <a:cs typeface="Gill Sans"/>
              </a:rPr>
              <a:t>road </a:t>
            </a:r>
            <a:r>
              <a:rPr lang="en-GB" sz="1400" b="1" dirty="0">
                <a:latin typeface="Gill Sans"/>
                <a:cs typeface="Gill Sans"/>
              </a:rPr>
              <a:t>centre line models</a:t>
            </a:r>
          </a:p>
          <a:p>
            <a:pPr>
              <a:lnSpc>
                <a:spcPct val="150000"/>
              </a:lnSpc>
            </a:pP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2</a:t>
            </a:r>
          </a:p>
        </p:txBody>
      </p:sp>
      <p:sp>
        <p:nvSpPr>
          <p:cNvPr id="5" name="Oval 4"/>
          <p:cNvSpPr/>
          <p:nvPr/>
        </p:nvSpPr>
        <p:spPr bwMode="auto">
          <a:xfrm>
            <a:off x="456837" y="2243155"/>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3836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523220"/>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This plugin corrects topological errors of Road-centre-line (RCL) maps. This is a necessary step before performing space syntax analysis to any network. </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pic>
        <p:nvPicPr>
          <p:cNvPr id="4" name="Picture 3">
            <a:extLst>
              <a:ext uri="{FF2B5EF4-FFF2-40B4-BE49-F238E27FC236}">
                <a16:creationId xmlns="" xmlns:a16="http://schemas.microsoft.com/office/drawing/2014/main" id="{63A9D8EE-331E-48AF-8D0D-21818986D100}"/>
              </a:ext>
            </a:extLst>
          </p:cNvPr>
          <p:cNvPicPr>
            <a:picLocks noChangeAspect="1"/>
          </p:cNvPicPr>
          <p:nvPr/>
        </p:nvPicPr>
        <p:blipFill>
          <a:blip r:embed="rId2"/>
          <a:stretch>
            <a:fillRect/>
          </a:stretch>
        </p:blipFill>
        <p:spPr>
          <a:xfrm>
            <a:off x="729570" y="522288"/>
            <a:ext cx="6725330" cy="5167277"/>
          </a:xfrm>
          <a:prstGeom prst="rect">
            <a:avLst/>
          </a:prstGeom>
        </p:spPr>
      </p:pic>
    </p:spTree>
    <p:extLst>
      <p:ext uri="{BB962C8B-B14F-4D97-AF65-F5344CB8AC3E}">
        <p14:creationId xmlns:p14="http://schemas.microsoft.com/office/powerpoint/2010/main" val="3942786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sp>
        <p:nvSpPr>
          <p:cNvPr id="6" name="Rectangle 5">
            <a:extLst>
              <a:ext uri="{FF2B5EF4-FFF2-40B4-BE49-F238E27FC236}">
                <a16:creationId xmlns="" xmlns:a16="http://schemas.microsoft.com/office/drawing/2014/main" id="{3C60ECA4-F3AC-4750-9442-421FFE80BA04}"/>
              </a:ext>
            </a:extLst>
          </p:cNvPr>
          <p:cNvSpPr/>
          <p:nvPr/>
        </p:nvSpPr>
        <p:spPr>
          <a:xfrm>
            <a:off x="731936" y="1171734"/>
            <a:ext cx="2166839" cy="523220"/>
          </a:xfrm>
          <a:prstGeom prst="rect">
            <a:avLst/>
          </a:prstGeom>
        </p:spPr>
        <p:txBody>
          <a:bodyPr wrap="square">
            <a:spAutoFit/>
          </a:bodyPr>
          <a:lstStyle/>
          <a:p>
            <a:pPr marL="285750" indent="-285750">
              <a:buFont typeface="Arial" panose="020B0604020202020204" pitchFamily="34" charset="0"/>
              <a:buChar char="•"/>
            </a:pPr>
            <a:r>
              <a:rPr lang="en-GB" sz="1400" dirty="0"/>
              <a:t>Removes invalid geometries</a:t>
            </a:r>
          </a:p>
        </p:txBody>
      </p:sp>
      <p:sp>
        <p:nvSpPr>
          <p:cNvPr id="8" name="Rectangle 7">
            <a:extLst>
              <a:ext uri="{FF2B5EF4-FFF2-40B4-BE49-F238E27FC236}">
                <a16:creationId xmlns="" xmlns:a16="http://schemas.microsoft.com/office/drawing/2014/main" id="{24158D4E-B518-46B6-AA71-67D6F46D60AD}"/>
              </a:ext>
            </a:extLst>
          </p:cNvPr>
          <p:cNvSpPr/>
          <p:nvPr/>
        </p:nvSpPr>
        <p:spPr>
          <a:xfrm>
            <a:off x="742354" y="2342062"/>
            <a:ext cx="1891393" cy="523220"/>
          </a:xfrm>
          <a:prstGeom prst="rect">
            <a:avLst/>
          </a:prstGeom>
        </p:spPr>
        <p:txBody>
          <a:bodyPr wrap="square">
            <a:spAutoFit/>
          </a:bodyPr>
          <a:lstStyle/>
          <a:p>
            <a:pPr marL="285750" indent="-285750">
              <a:buFont typeface="Arial" panose="020B0604020202020204" pitchFamily="34" charset="0"/>
              <a:buChar char="•"/>
            </a:pPr>
            <a:r>
              <a:rPr lang="en-GB" sz="1400" dirty="0"/>
              <a:t>Removes point geometries</a:t>
            </a:r>
          </a:p>
        </p:txBody>
      </p:sp>
      <p:sp>
        <p:nvSpPr>
          <p:cNvPr id="9" name="Rectangle 8">
            <a:extLst>
              <a:ext uri="{FF2B5EF4-FFF2-40B4-BE49-F238E27FC236}">
                <a16:creationId xmlns="" xmlns:a16="http://schemas.microsoft.com/office/drawing/2014/main" id="{2E118474-942E-4A39-A4E6-39FA7093766C}"/>
              </a:ext>
            </a:extLst>
          </p:cNvPr>
          <p:cNvSpPr/>
          <p:nvPr/>
        </p:nvSpPr>
        <p:spPr>
          <a:xfrm>
            <a:off x="729570" y="1756898"/>
            <a:ext cx="2169205" cy="523220"/>
          </a:xfrm>
          <a:prstGeom prst="rect">
            <a:avLst/>
          </a:prstGeom>
        </p:spPr>
        <p:txBody>
          <a:bodyPr wrap="square">
            <a:spAutoFit/>
          </a:bodyPr>
          <a:lstStyle/>
          <a:p>
            <a:pPr marL="285750" indent="-285750">
              <a:buFont typeface="Arial" panose="020B0604020202020204" pitchFamily="34" charset="0"/>
              <a:buChar char="•"/>
            </a:pPr>
            <a:r>
              <a:rPr lang="en-GB" sz="1400" dirty="0"/>
              <a:t>Breaks multi-part geometries</a:t>
            </a:r>
          </a:p>
        </p:txBody>
      </p:sp>
      <p:sp>
        <p:nvSpPr>
          <p:cNvPr id="10" name="Rectangle 9">
            <a:extLst>
              <a:ext uri="{FF2B5EF4-FFF2-40B4-BE49-F238E27FC236}">
                <a16:creationId xmlns="" xmlns:a16="http://schemas.microsoft.com/office/drawing/2014/main" id="{6860CC38-945D-4A05-813E-5A48E9597828}"/>
              </a:ext>
            </a:extLst>
          </p:cNvPr>
          <p:cNvSpPr/>
          <p:nvPr/>
        </p:nvSpPr>
        <p:spPr>
          <a:xfrm>
            <a:off x="2875577" y="1150912"/>
            <a:ext cx="7537665" cy="523220"/>
          </a:xfrm>
          <a:prstGeom prst="rect">
            <a:avLst/>
          </a:prstGeom>
        </p:spPr>
        <p:txBody>
          <a:bodyPr wrap="square">
            <a:spAutoFit/>
          </a:bodyPr>
          <a:lstStyle/>
          <a:p>
            <a:pPr marL="285750" indent="-285750">
              <a:buFont typeface="Arial" panose="020B0604020202020204" pitchFamily="34" charset="0"/>
              <a:buChar char="•"/>
            </a:pPr>
            <a:r>
              <a:rPr lang="en-GB" sz="1400" dirty="0"/>
              <a:t>Breaks geometries at self intersection (1), at shared vertices (2) and where they touch endpoints of other lines (3). </a:t>
            </a:r>
          </a:p>
        </p:txBody>
      </p:sp>
      <p:sp>
        <p:nvSpPr>
          <p:cNvPr id="14" name="Rectangle 13">
            <a:extLst>
              <a:ext uri="{FF2B5EF4-FFF2-40B4-BE49-F238E27FC236}">
                <a16:creationId xmlns="" xmlns:a16="http://schemas.microsoft.com/office/drawing/2014/main" id="{824F8C3F-4C67-4D50-97CB-EEB2BBCFECBB}"/>
              </a:ext>
            </a:extLst>
          </p:cNvPr>
          <p:cNvSpPr/>
          <p:nvPr/>
        </p:nvSpPr>
        <p:spPr>
          <a:xfrm>
            <a:off x="2906203" y="5170456"/>
            <a:ext cx="6083482" cy="307777"/>
          </a:xfrm>
          <a:prstGeom prst="rect">
            <a:avLst/>
          </a:prstGeom>
        </p:spPr>
        <p:txBody>
          <a:bodyPr wrap="square">
            <a:spAutoFit/>
          </a:bodyPr>
          <a:lstStyle/>
          <a:p>
            <a:pPr marL="285750" indent="-285750">
              <a:buFont typeface="Arial" panose="020B0604020202020204" pitchFamily="34" charset="0"/>
              <a:buChar char="•"/>
            </a:pPr>
            <a:r>
              <a:rPr lang="en-GB" sz="1400" dirty="0"/>
              <a:t>Merges lines between intersections</a:t>
            </a:r>
          </a:p>
        </p:txBody>
      </p:sp>
      <p:sp>
        <p:nvSpPr>
          <p:cNvPr id="16" name="Rectangle 15">
            <a:extLst>
              <a:ext uri="{FF2B5EF4-FFF2-40B4-BE49-F238E27FC236}">
                <a16:creationId xmlns="" xmlns:a16="http://schemas.microsoft.com/office/drawing/2014/main" id="{261C4643-BF92-463B-839A-4882578CB116}"/>
              </a:ext>
            </a:extLst>
          </p:cNvPr>
          <p:cNvSpPr/>
          <p:nvPr/>
        </p:nvSpPr>
        <p:spPr>
          <a:xfrm>
            <a:off x="2906203" y="3199958"/>
            <a:ext cx="7390322" cy="523220"/>
          </a:xfrm>
          <a:prstGeom prst="rect">
            <a:avLst/>
          </a:prstGeom>
        </p:spPr>
        <p:txBody>
          <a:bodyPr wrap="square">
            <a:spAutoFit/>
          </a:bodyPr>
          <a:lstStyle/>
          <a:p>
            <a:pPr marL="285750" indent="-285750">
              <a:buFont typeface="Arial" panose="020B0604020202020204" pitchFamily="34" charset="0"/>
              <a:buChar char="•"/>
            </a:pPr>
            <a:r>
              <a:rPr lang="en-GB" sz="1400" dirty="0"/>
              <a:t>Removes duplicate and  overlapping (1) geometries, closed polylines that do not connect to any other line (2) and isolated lines (3).</a:t>
            </a:r>
          </a:p>
        </p:txBody>
      </p:sp>
      <p:grpSp>
        <p:nvGrpSpPr>
          <p:cNvPr id="50" name="Group 49">
            <a:extLst>
              <a:ext uri="{FF2B5EF4-FFF2-40B4-BE49-F238E27FC236}">
                <a16:creationId xmlns="" xmlns:a16="http://schemas.microsoft.com/office/drawing/2014/main" id="{5410ACC3-A245-4DF3-AEB5-2B2A18A745CF}"/>
              </a:ext>
            </a:extLst>
          </p:cNvPr>
          <p:cNvGrpSpPr/>
          <p:nvPr/>
        </p:nvGrpSpPr>
        <p:grpSpPr>
          <a:xfrm>
            <a:off x="3300992" y="5485509"/>
            <a:ext cx="1440000" cy="1440002"/>
            <a:chOff x="3300992" y="5485509"/>
            <a:chExt cx="1440000" cy="1440002"/>
          </a:xfrm>
        </p:grpSpPr>
        <p:pic>
          <p:nvPicPr>
            <p:cNvPr id="44" name="Picture 43">
              <a:extLst>
                <a:ext uri="{FF2B5EF4-FFF2-40B4-BE49-F238E27FC236}">
                  <a16:creationId xmlns="" xmlns:a16="http://schemas.microsoft.com/office/drawing/2014/main" id="{75B0CA9D-4669-43C0-AA2A-0CFAEBF25D66}"/>
                </a:ext>
              </a:extLst>
            </p:cNvPr>
            <p:cNvPicPr>
              <a:picLocks noChangeAspect="1"/>
            </p:cNvPicPr>
            <p:nvPr/>
          </p:nvPicPr>
          <p:blipFill rotWithShape="1">
            <a:blip r:embed="rId2"/>
            <a:srcRect l="4315" t="3591" b="9463"/>
            <a:stretch/>
          </p:blipFill>
          <p:spPr>
            <a:xfrm>
              <a:off x="3300992" y="5485509"/>
              <a:ext cx="1440000" cy="1432723"/>
            </a:xfrm>
            <a:prstGeom prst="rect">
              <a:avLst/>
            </a:prstGeom>
          </p:spPr>
        </p:pic>
        <p:sp>
          <p:nvSpPr>
            <p:cNvPr id="21" name="Rectangle 20">
              <a:extLst>
                <a:ext uri="{FF2B5EF4-FFF2-40B4-BE49-F238E27FC236}">
                  <a16:creationId xmlns="" xmlns:a16="http://schemas.microsoft.com/office/drawing/2014/main" id="{B4B3DF36-08FD-462C-B033-5E759A0BFEC4}"/>
                </a:ext>
              </a:extLst>
            </p:cNvPr>
            <p:cNvSpPr/>
            <p:nvPr/>
          </p:nvSpPr>
          <p:spPr bwMode="auto">
            <a:xfrm>
              <a:off x="3300992" y="5485511"/>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49" name="Group 48">
            <a:extLst>
              <a:ext uri="{FF2B5EF4-FFF2-40B4-BE49-F238E27FC236}">
                <a16:creationId xmlns="" xmlns:a16="http://schemas.microsoft.com/office/drawing/2014/main" id="{DA667F80-9949-45E3-A9DE-EDE71F1AB339}"/>
              </a:ext>
            </a:extLst>
          </p:cNvPr>
          <p:cNvGrpSpPr/>
          <p:nvPr/>
        </p:nvGrpSpPr>
        <p:grpSpPr>
          <a:xfrm>
            <a:off x="4893504" y="3723178"/>
            <a:ext cx="1440001" cy="1440000"/>
            <a:chOff x="4893504" y="3723178"/>
            <a:chExt cx="1440001" cy="1440000"/>
          </a:xfrm>
        </p:grpSpPr>
        <p:pic>
          <p:nvPicPr>
            <p:cNvPr id="38" name="Picture 37">
              <a:extLst>
                <a:ext uri="{FF2B5EF4-FFF2-40B4-BE49-F238E27FC236}">
                  <a16:creationId xmlns="" xmlns:a16="http://schemas.microsoft.com/office/drawing/2014/main" id="{EC02EFAF-EF7A-4A1C-8E1A-DAD3FB477E5A}"/>
                </a:ext>
              </a:extLst>
            </p:cNvPr>
            <p:cNvPicPr>
              <a:picLocks noChangeAspect="1"/>
            </p:cNvPicPr>
            <p:nvPr/>
          </p:nvPicPr>
          <p:blipFill rotWithShape="1">
            <a:blip r:embed="rId3"/>
            <a:srcRect l="15366" r="19053"/>
            <a:stretch/>
          </p:blipFill>
          <p:spPr>
            <a:xfrm>
              <a:off x="4893504" y="3730454"/>
              <a:ext cx="1440001" cy="1432723"/>
            </a:xfrm>
            <a:prstGeom prst="rect">
              <a:avLst/>
            </a:prstGeom>
          </p:spPr>
        </p:pic>
        <p:sp>
          <p:nvSpPr>
            <p:cNvPr id="22" name="Rectangle 21">
              <a:extLst>
                <a:ext uri="{FF2B5EF4-FFF2-40B4-BE49-F238E27FC236}">
                  <a16:creationId xmlns="" xmlns:a16="http://schemas.microsoft.com/office/drawing/2014/main" id="{4F22A577-9976-4049-973B-A008A75483F2}"/>
                </a:ext>
              </a:extLst>
            </p:cNvPr>
            <p:cNvSpPr/>
            <p:nvPr/>
          </p:nvSpPr>
          <p:spPr bwMode="auto">
            <a:xfrm>
              <a:off x="4893505" y="372317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3" name="Group 2">
            <a:extLst>
              <a:ext uri="{FF2B5EF4-FFF2-40B4-BE49-F238E27FC236}">
                <a16:creationId xmlns="" xmlns:a16="http://schemas.microsoft.com/office/drawing/2014/main" id="{3D4A988A-A2C0-49D6-B6B9-CF1942092A97}"/>
              </a:ext>
            </a:extLst>
          </p:cNvPr>
          <p:cNvGrpSpPr/>
          <p:nvPr/>
        </p:nvGrpSpPr>
        <p:grpSpPr>
          <a:xfrm>
            <a:off x="1108560" y="2983940"/>
            <a:ext cx="1440001" cy="1440000"/>
            <a:chOff x="766537" y="2803338"/>
            <a:chExt cx="1440001" cy="1440000"/>
          </a:xfrm>
        </p:grpSpPr>
        <p:pic>
          <p:nvPicPr>
            <p:cNvPr id="2" name="Picture 1">
              <a:extLst>
                <a:ext uri="{FF2B5EF4-FFF2-40B4-BE49-F238E27FC236}">
                  <a16:creationId xmlns="" xmlns:a16="http://schemas.microsoft.com/office/drawing/2014/main" id="{571EFC8C-FD9D-4010-8A3C-DACDA8747EDF}"/>
                </a:ext>
              </a:extLst>
            </p:cNvPr>
            <p:cNvPicPr>
              <a:picLocks noChangeAspect="1"/>
            </p:cNvPicPr>
            <p:nvPr/>
          </p:nvPicPr>
          <p:blipFill rotWithShape="1">
            <a:blip r:embed="rId4"/>
            <a:srcRect l="20666" t="27372" r="33591" b="24177"/>
            <a:stretch/>
          </p:blipFill>
          <p:spPr>
            <a:xfrm>
              <a:off x="766537" y="2803338"/>
              <a:ext cx="1440001" cy="1439846"/>
            </a:xfrm>
            <a:prstGeom prst="rect">
              <a:avLst/>
            </a:prstGeom>
          </p:spPr>
        </p:pic>
        <p:sp>
          <p:nvSpPr>
            <p:cNvPr id="23" name="Rectangle 22">
              <a:extLst>
                <a:ext uri="{FF2B5EF4-FFF2-40B4-BE49-F238E27FC236}">
                  <a16:creationId xmlns="" xmlns:a16="http://schemas.microsoft.com/office/drawing/2014/main" id="{A644A1CA-AEA4-499B-9604-0985B1033648}"/>
                </a:ext>
              </a:extLst>
            </p:cNvPr>
            <p:cNvSpPr/>
            <p:nvPr/>
          </p:nvSpPr>
          <p:spPr bwMode="auto">
            <a:xfrm>
              <a:off x="766538" y="280333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48" name="Group 47">
            <a:extLst>
              <a:ext uri="{FF2B5EF4-FFF2-40B4-BE49-F238E27FC236}">
                <a16:creationId xmlns="" xmlns:a16="http://schemas.microsoft.com/office/drawing/2014/main" id="{27931D26-67A8-444A-B7AC-E0A4586C2ACD}"/>
              </a:ext>
            </a:extLst>
          </p:cNvPr>
          <p:cNvGrpSpPr/>
          <p:nvPr/>
        </p:nvGrpSpPr>
        <p:grpSpPr>
          <a:xfrm>
            <a:off x="3300992" y="3730453"/>
            <a:ext cx="1440000" cy="1440003"/>
            <a:chOff x="3300992" y="3730453"/>
            <a:chExt cx="1440000" cy="1440003"/>
          </a:xfrm>
        </p:grpSpPr>
        <p:pic>
          <p:nvPicPr>
            <p:cNvPr id="41" name="Picture 40">
              <a:extLst>
                <a:ext uri="{FF2B5EF4-FFF2-40B4-BE49-F238E27FC236}">
                  <a16:creationId xmlns="" xmlns:a16="http://schemas.microsoft.com/office/drawing/2014/main" id="{A5677721-B342-45A7-AF6A-45F883AD5800}"/>
                </a:ext>
              </a:extLst>
            </p:cNvPr>
            <p:cNvPicPr>
              <a:picLocks noChangeAspect="1"/>
            </p:cNvPicPr>
            <p:nvPr/>
          </p:nvPicPr>
          <p:blipFill rotWithShape="1">
            <a:blip r:embed="rId5"/>
            <a:srcRect l="9128" r="5473"/>
            <a:stretch/>
          </p:blipFill>
          <p:spPr>
            <a:xfrm>
              <a:off x="3300992" y="3730453"/>
              <a:ext cx="1416501" cy="1440003"/>
            </a:xfrm>
            <a:prstGeom prst="rect">
              <a:avLst/>
            </a:prstGeom>
          </p:spPr>
        </p:pic>
        <p:sp>
          <p:nvSpPr>
            <p:cNvPr id="25" name="Rectangle 24">
              <a:extLst>
                <a:ext uri="{FF2B5EF4-FFF2-40B4-BE49-F238E27FC236}">
                  <a16:creationId xmlns="" xmlns:a16="http://schemas.microsoft.com/office/drawing/2014/main" id="{2A15BA60-6DE5-4F2E-97DA-3ADE1F400809}"/>
                </a:ext>
              </a:extLst>
            </p:cNvPr>
            <p:cNvSpPr/>
            <p:nvPr/>
          </p:nvSpPr>
          <p:spPr bwMode="auto">
            <a:xfrm>
              <a:off x="3300992" y="3730456"/>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sp>
        <p:nvSpPr>
          <p:cNvPr id="27" name="Rectangle 26">
            <a:extLst>
              <a:ext uri="{FF2B5EF4-FFF2-40B4-BE49-F238E27FC236}">
                <a16:creationId xmlns="" xmlns:a16="http://schemas.microsoft.com/office/drawing/2014/main" id="{16BD8CDB-FBCB-49A7-9C03-255863FDA37C}"/>
              </a:ext>
            </a:extLst>
          </p:cNvPr>
          <p:cNvSpPr/>
          <p:nvPr/>
        </p:nvSpPr>
        <p:spPr>
          <a:xfrm>
            <a:off x="729570" y="740458"/>
            <a:ext cx="2166839" cy="369332"/>
          </a:xfrm>
          <a:prstGeom prst="rect">
            <a:avLst/>
          </a:prstGeom>
        </p:spPr>
        <p:txBody>
          <a:bodyPr wrap="square">
            <a:spAutoFit/>
          </a:bodyPr>
          <a:lstStyle/>
          <a:p>
            <a:r>
              <a:rPr lang="en-GB" sz="1800" b="1" dirty="0"/>
              <a:t>Geometry </a:t>
            </a:r>
          </a:p>
        </p:txBody>
      </p:sp>
      <p:sp>
        <p:nvSpPr>
          <p:cNvPr id="28" name="Rectangle 27">
            <a:extLst>
              <a:ext uri="{FF2B5EF4-FFF2-40B4-BE49-F238E27FC236}">
                <a16:creationId xmlns="" xmlns:a16="http://schemas.microsoft.com/office/drawing/2014/main" id="{318A607F-8145-402A-89AF-39477C12CF72}"/>
              </a:ext>
            </a:extLst>
          </p:cNvPr>
          <p:cNvSpPr/>
          <p:nvPr/>
        </p:nvSpPr>
        <p:spPr>
          <a:xfrm>
            <a:off x="2875577" y="699180"/>
            <a:ext cx="2166839" cy="369332"/>
          </a:xfrm>
          <a:prstGeom prst="rect">
            <a:avLst/>
          </a:prstGeom>
        </p:spPr>
        <p:txBody>
          <a:bodyPr wrap="square">
            <a:spAutoFit/>
          </a:bodyPr>
          <a:lstStyle/>
          <a:p>
            <a:r>
              <a:rPr lang="en-GB" sz="1800" b="1" dirty="0"/>
              <a:t>Topology  </a:t>
            </a:r>
          </a:p>
        </p:txBody>
      </p:sp>
      <p:grpSp>
        <p:nvGrpSpPr>
          <p:cNvPr id="47" name="Group 46">
            <a:extLst>
              <a:ext uri="{FF2B5EF4-FFF2-40B4-BE49-F238E27FC236}">
                <a16:creationId xmlns="" xmlns:a16="http://schemas.microsoft.com/office/drawing/2014/main" id="{91376391-C01F-4E85-B768-8A818BD080DA}"/>
              </a:ext>
            </a:extLst>
          </p:cNvPr>
          <p:cNvGrpSpPr/>
          <p:nvPr/>
        </p:nvGrpSpPr>
        <p:grpSpPr>
          <a:xfrm>
            <a:off x="4893505" y="1684295"/>
            <a:ext cx="1440764" cy="1440000"/>
            <a:chOff x="4893505" y="1684295"/>
            <a:chExt cx="1440764" cy="1440000"/>
          </a:xfrm>
        </p:grpSpPr>
        <p:pic>
          <p:nvPicPr>
            <p:cNvPr id="5" name="Picture 4">
              <a:extLst>
                <a:ext uri="{FF2B5EF4-FFF2-40B4-BE49-F238E27FC236}">
                  <a16:creationId xmlns="" xmlns:a16="http://schemas.microsoft.com/office/drawing/2014/main" id="{37FD5756-0EF7-4B7C-A297-A57B90440C65}"/>
                </a:ext>
              </a:extLst>
            </p:cNvPr>
            <p:cNvPicPr>
              <a:picLocks noChangeAspect="1"/>
            </p:cNvPicPr>
            <p:nvPr/>
          </p:nvPicPr>
          <p:blipFill rotWithShape="1">
            <a:blip r:embed="rId6"/>
            <a:srcRect l="9573"/>
            <a:stretch/>
          </p:blipFill>
          <p:spPr>
            <a:xfrm>
              <a:off x="4893505" y="1691862"/>
              <a:ext cx="1440764" cy="1422270"/>
            </a:xfrm>
            <a:prstGeom prst="rect">
              <a:avLst/>
            </a:prstGeom>
          </p:spPr>
        </p:pic>
        <p:sp>
          <p:nvSpPr>
            <p:cNvPr id="18" name="Rectangle 17">
              <a:extLst>
                <a:ext uri="{FF2B5EF4-FFF2-40B4-BE49-F238E27FC236}">
                  <a16:creationId xmlns="" xmlns:a16="http://schemas.microsoft.com/office/drawing/2014/main" id="{93E6F6A6-9173-41D4-B483-D7703015C8D5}"/>
                </a:ext>
              </a:extLst>
            </p:cNvPr>
            <p:cNvSpPr/>
            <p:nvPr/>
          </p:nvSpPr>
          <p:spPr bwMode="auto">
            <a:xfrm>
              <a:off x="4893505" y="1684295"/>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11" name="TextBox 10">
              <a:extLst>
                <a:ext uri="{FF2B5EF4-FFF2-40B4-BE49-F238E27FC236}">
                  <a16:creationId xmlns="" xmlns:a16="http://schemas.microsoft.com/office/drawing/2014/main" id="{E37B33BF-D389-45DB-B95F-24D15983863F}"/>
                </a:ext>
              </a:extLst>
            </p:cNvPr>
            <p:cNvSpPr txBox="1"/>
            <p:nvPr/>
          </p:nvSpPr>
          <p:spPr>
            <a:xfrm rot="19072534">
              <a:off x="5431676" y="2273363"/>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46" name="Group 45">
            <a:extLst>
              <a:ext uri="{FF2B5EF4-FFF2-40B4-BE49-F238E27FC236}">
                <a16:creationId xmlns="" xmlns:a16="http://schemas.microsoft.com/office/drawing/2014/main" id="{98B94C06-3B38-461B-9836-F37733FC9D6F}"/>
              </a:ext>
            </a:extLst>
          </p:cNvPr>
          <p:cNvGrpSpPr/>
          <p:nvPr/>
        </p:nvGrpSpPr>
        <p:grpSpPr>
          <a:xfrm>
            <a:off x="6509517" y="1674132"/>
            <a:ext cx="1440388" cy="1457730"/>
            <a:chOff x="6509517" y="1674132"/>
            <a:chExt cx="1440388" cy="1457730"/>
          </a:xfrm>
        </p:grpSpPr>
        <p:pic>
          <p:nvPicPr>
            <p:cNvPr id="17" name="Picture 16">
              <a:extLst>
                <a:ext uri="{FF2B5EF4-FFF2-40B4-BE49-F238E27FC236}">
                  <a16:creationId xmlns="" xmlns:a16="http://schemas.microsoft.com/office/drawing/2014/main" id="{C3947B42-8065-4D0D-9845-588B3953A0EF}"/>
                </a:ext>
              </a:extLst>
            </p:cNvPr>
            <p:cNvPicPr>
              <a:picLocks noChangeAspect="1"/>
            </p:cNvPicPr>
            <p:nvPr/>
          </p:nvPicPr>
          <p:blipFill rotWithShape="1">
            <a:blip r:embed="rId7"/>
            <a:srcRect l="19161" t="22178"/>
            <a:stretch/>
          </p:blipFill>
          <p:spPr>
            <a:xfrm>
              <a:off x="6509517" y="1674132"/>
              <a:ext cx="1440388" cy="1457730"/>
            </a:xfrm>
            <a:prstGeom prst="rect">
              <a:avLst/>
            </a:prstGeom>
          </p:spPr>
        </p:pic>
        <p:sp>
          <p:nvSpPr>
            <p:cNvPr id="29" name="Rectangle 28">
              <a:extLst>
                <a:ext uri="{FF2B5EF4-FFF2-40B4-BE49-F238E27FC236}">
                  <a16:creationId xmlns="" xmlns:a16="http://schemas.microsoft.com/office/drawing/2014/main" id="{B00F2A73-EFBD-46D8-AE7B-6B4A8330101E}"/>
                </a:ext>
              </a:extLst>
            </p:cNvPr>
            <p:cNvSpPr/>
            <p:nvPr/>
          </p:nvSpPr>
          <p:spPr bwMode="auto">
            <a:xfrm>
              <a:off x="6509517" y="1691862"/>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31" name="TextBox 30">
              <a:extLst>
                <a:ext uri="{FF2B5EF4-FFF2-40B4-BE49-F238E27FC236}">
                  <a16:creationId xmlns="" xmlns:a16="http://schemas.microsoft.com/office/drawing/2014/main" id="{A25D2334-A362-4910-8F68-BE8EE3E2903F}"/>
                </a:ext>
              </a:extLst>
            </p:cNvPr>
            <p:cNvSpPr txBox="1"/>
            <p:nvPr/>
          </p:nvSpPr>
          <p:spPr>
            <a:xfrm rot="19072534">
              <a:off x="7363776" y="1880009"/>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45" name="Group 44">
            <a:extLst>
              <a:ext uri="{FF2B5EF4-FFF2-40B4-BE49-F238E27FC236}">
                <a16:creationId xmlns="" xmlns:a16="http://schemas.microsoft.com/office/drawing/2014/main" id="{E5BFE29E-2F8F-4A6E-8DAB-DAA7BD7802DF}"/>
              </a:ext>
            </a:extLst>
          </p:cNvPr>
          <p:cNvGrpSpPr/>
          <p:nvPr/>
        </p:nvGrpSpPr>
        <p:grpSpPr>
          <a:xfrm>
            <a:off x="3277493" y="1697646"/>
            <a:ext cx="1440000" cy="1440000"/>
            <a:chOff x="3277493" y="1697646"/>
            <a:chExt cx="1440000" cy="1440000"/>
          </a:xfrm>
        </p:grpSpPr>
        <p:pic>
          <p:nvPicPr>
            <p:cNvPr id="34" name="Picture 33">
              <a:extLst>
                <a:ext uri="{FF2B5EF4-FFF2-40B4-BE49-F238E27FC236}">
                  <a16:creationId xmlns="" xmlns:a16="http://schemas.microsoft.com/office/drawing/2014/main" id="{38AEAA83-C624-485A-93F0-3ECC4DFB2B83}"/>
                </a:ext>
              </a:extLst>
            </p:cNvPr>
            <p:cNvPicPr>
              <a:picLocks noChangeAspect="1"/>
            </p:cNvPicPr>
            <p:nvPr/>
          </p:nvPicPr>
          <p:blipFill rotWithShape="1">
            <a:blip r:embed="rId8"/>
            <a:srcRect l="16591" t="27433" r="12609" b="15271"/>
            <a:stretch/>
          </p:blipFill>
          <p:spPr>
            <a:xfrm>
              <a:off x="3300992" y="1715254"/>
              <a:ext cx="1416501" cy="1398878"/>
            </a:xfrm>
            <a:prstGeom prst="rect">
              <a:avLst/>
            </a:prstGeom>
          </p:spPr>
        </p:pic>
        <p:sp>
          <p:nvSpPr>
            <p:cNvPr id="19" name="Rectangle 18">
              <a:extLst>
                <a:ext uri="{FF2B5EF4-FFF2-40B4-BE49-F238E27FC236}">
                  <a16:creationId xmlns="" xmlns:a16="http://schemas.microsoft.com/office/drawing/2014/main" id="{7DBC441E-6774-4EF8-B5C8-4320134A5962}"/>
                </a:ext>
              </a:extLst>
            </p:cNvPr>
            <p:cNvSpPr/>
            <p:nvPr/>
          </p:nvSpPr>
          <p:spPr bwMode="auto">
            <a:xfrm>
              <a:off x="3277493" y="1697646"/>
              <a:ext cx="1440000" cy="1440000"/>
            </a:xfrm>
            <a:prstGeom prst="rect">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042988"/>
              <a:endParaRPr lang="en-GB"/>
            </a:p>
          </p:txBody>
        </p:sp>
        <p:sp>
          <p:nvSpPr>
            <p:cNvPr id="33" name="TextBox 32">
              <a:extLst>
                <a:ext uri="{FF2B5EF4-FFF2-40B4-BE49-F238E27FC236}">
                  <a16:creationId xmlns="" xmlns:a16="http://schemas.microsoft.com/office/drawing/2014/main" id="{03CBA04A-4B12-426D-9A89-A7EA46C68838}"/>
                </a:ext>
              </a:extLst>
            </p:cNvPr>
            <p:cNvSpPr txBox="1"/>
            <p:nvPr/>
          </p:nvSpPr>
          <p:spPr>
            <a:xfrm rot="19072534">
              <a:off x="3753032" y="2137497"/>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37" name="Group 36">
            <a:extLst>
              <a:ext uri="{FF2B5EF4-FFF2-40B4-BE49-F238E27FC236}">
                <a16:creationId xmlns="" xmlns:a16="http://schemas.microsoft.com/office/drawing/2014/main" id="{356B675A-302B-4803-9A4F-C918C5416B68}"/>
              </a:ext>
            </a:extLst>
          </p:cNvPr>
          <p:cNvGrpSpPr/>
          <p:nvPr/>
        </p:nvGrpSpPr>
        <p:grpSpPr>
          <a:xfrm>
            <a:off x="6486018" y="3723178"/>
            <a:ext cx="1440001" cy="1440001"/>
            <a:chOff x="6486018" y="3723178"/>
            <a:chExt cx="1440001" cy="1440001"/>
          </a:xfrm>
        </p:grpSpPr>
        <p:pic>
          <p:nvPicPr>
            <p:cNvPr id="35" name="Picture 34">
              <a:extLst>
                <a:ext uri="{FF2B5EF4-FFF2-40B4-BE49-F238E27FC236}">
                  <a16:creationId xmlns="" xmlns:a16="http://schemas.microsoft.com/office/drawing/2014/main" id="{F45627FC-5DA8-4B4C-9C2D-A9208219E970}"/>
                </a:ext>
              </a:extLst>
            </p:cNvPr>
            <p:cNvPicPr>
              <a:picLocks noChangeAspect="1"/>
            </p:cNvPicPr>
            <p:nvPr/>
          </p:nvPicPr>
          <p:blipFill rotWithShape="1">
            <a:blip r:embed="rId9"/>
            <a:srcRect l="2532" r="1565"/>
            <a:stretch/>
          </p:blipFill>
          <p:spPr>
            <a:xfrm>
              <a:off x="6486019" y="3733483"/>
              <a:ext cx="1440000" cy="1429696"/>
            </a:xfrm>
            <a:prstGeom prst="rect">
              <a:avLst/>
            </a:prstGeom>
          </p:spPr>
        </p:pic>
        <p:sp>
          <p:nvSpPr>
            <p:cNvPr id="36" name="Rectangle 35">
              <a:extLst>
                <a:ext uri="{FF2B5EF4-FFF2-40B4-BE49-F238E27FC236}">
                  <a16:creationId xmlns="" xmlns:a16="http://schemas.microsoft.com/office/drawing/2014/main" id="{BBD72949-FB77-41A3-98DB-46D4738FC9A6}"/>
                </a:ext>
              </a:extLst>
            </p:cNvPr>
            <p:cNvSpPr/>
            <p:nvPr/>
          </p:nvSpPr>
          <p:spPr bwMode="auto">
            <a:xfrm>
              <a:off x="7699799" y="4204999"/>
              <a:ext cx="226219" cy="2187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4" name="Rectangle 23">
              <a:extLst>
                <a:ext uri="{FF2B5EF4-FFF2-40B4-BE49-F238E27FC236}">
                  <a16:creationId xmlns="" xmlns:a16="http://schemas.microsoft.com/office/drawing/2014/main" id="{3325B07C-2B07-4704-9EEA-1E6607ADC55E}"/>
                </a:ext>
              </a:extLst>
            </p:cNvPr>
            <p:cNvSpPr/>
            <p:nvPr/>
          </p:nvSpPr>
          <p:spPr bwMode="auto">
            <a:xfrm>
              <a:off x="6486018" y="372317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spTree>
    <p:extLst>
      <p:ext uri="{BB962C8B-B14F-4D97-AF65-F5344CB8AC3E}">
        <p14:creationId xmlns:p14="http://schemas.microsoft.com/office/powerpoint/2010/main" val="3497897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2BCBE01-5788-4B45-A7D0-3F5B23FB46AF}"/>
              </a:ext>
            </a:extLst>
          </p:cNvPr>
          <p:cNvPicPr>
            <a:picLocks noChangeAspect="1"/>
          </p:cNvPicPr>
          <p:nvPr/>
        </p:nvPicPr>
        <p:blipFill>
          <a:blip r:embed="rId2"/>
          <a:stretch>
            <a:fillRect/>
          </a:stretch>
        </p:blipFill>
        <p:spPr>
          <a:xfrm>
            <a:off x="783873" y="709613"/>
            <a:ext cx="2894810" cy="3878593"/>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sp>
        <p:nvSpPr>
          <p:cNvPr id="6" name="Rectangle 5">
            <a:extLst>
              <a:ext uri="{FF2B5EF4-FFF2-40B4-BE49-F238E27FC236}">
                <a16:creationId xmlns="" xmlns:a16="http://schemas.microsoft.com/office/drawing/2014/main" id="{79D2CE86-9490-4BF0-ABA1-C7B0B2D4AD6E}"/>
              </a:ext>
            </a:extLst>
          </p:cNvPr>
          <p:cNvSpPr/>
          <p:nvPr/>
        </p:nvSpPr>
        <p:spPr>
          <a:xfrm>
            <a:off x="5345113" y="709613"/>
            <a:ext cx="4951412" cy="4339650"/>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Input layer </a:t>
            </a:r>
            <a:r>
              <a:rPr lang="en-GB" sz="1200" dirty="0">
                <a:solidFill>
                  <a:srgbClr val="24292E"/>
                </a:solidFill>
                <a:latin typeface="Arial" panose="020B0604020202020204" pitchFamily="34" charset="0"/>
                <a:cs typeface="Arial" panose="020B0604020202020204" pitchFamily="34" charset="0"/>
              </a:rPr>
              <a:t>Choose RCL map to clean. The input can be any QGIS layer. </a:t>
            </a:r>
          </a:p>
          <a:p>
            <a:r>
              <a:rPr lang="en-GB" sz="1200" dirty="0">
                <a:solidFill>
                  <a:srgbClr val="24292E"/>
                </a:solidFill>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Snap endpoints </a:t>
            </a:r>
            <a:r>
              <a:rPr lang="en-GB" sz="1200" dirty="0">
                <a:solidFill>
                  <a:srgbClr val="24292E"/>
                </a:solidFill>
                <a:latin typeface="Arial" panose="020B0604020202020204" pitchFamily="34" charset="0"/>
                <a:cs typeface="Arial" panose="020B0604020202020204" pitchFamily="34" charset="0"/>
              </a:rPr>
              <a:t>The user can specify a decimal precision of the coordinates</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Output layers </a:t>
            </a:r>
            <a:r>
              <a:rPr lang="en-GB" sz="1200" dirty="0">
                <a:solidFill>
                  <a:srgbClr val="24292E"/>
                </a:solidFill>
                <a:latin typeface="Arial" panose="020B0604020202020204" pitchFamily="34" charset="0"/>
                <a:cs typeface="Arial" panose="020B0604020202020204" pitchFamily="34" charset="0"/>
              </a:rPr>
              <a:t>The user can choose between a memory QGIS layer a shapefile or a </a:t>
            </a:r>
            <a:r>
              <a:rPr lang="en-GB" sz="1200" dirty="0" err="1">
                <a:solidFill>
                  <a:srgbClr val="24292E"/>
                </a:solidFill>
                <a:latin typeface="Arial" panose="020B0604020202020204" pitchFamily="34" charset="0"/>
                <a:cs typeface="Arial" panose="020B0604020202020204" pitchFamily="34" charset="0"/>
              </a:rPr>
              <a:t>PostGIS</a:t>
            </a:r>
            <a:r>
              <a:rPr lang="en-GB" sz="1200" dirty="0">
                <a:solidFill>
                  <a:srgbClr val="24292E"/>
                </a:solidFill>
                <a:latin typeface="Arial" panose="020B0604020202020204" pitchFamily="34" charset="0"/>
                <a:cs typeface="Arial" panose="020B0604020202020204" pitchFamily="34" charset="0"/>
              </a:rPr>
              <a:t> database layer. </a:t>
            </a:r>
          </a:p>
          <a:p>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Load error layer </a:t>
            </a:r>
            <a:r>
              <a:rPr lang="en-GB" sz="1200" dirty="0">
                <a:solidFill>
                  <a:srgbClr val="24292E"/>
                </a:solidFill>
                <a:latin typeface="Arial" panose="020B0604020202020204" pitchFamily="34" charset="0"/>
                <a:cs typeface="Arial" panose="020B0604020202020204" pitchFamily="34" charset="0"/>
              </a:rPr>
              <a:t>The errors that have been corrected by the plugin can be loaded as a memory layer. </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Load unlinks layer </a:t>
            </a:r>
            <a:r>
              <a:rPr lang="en-GB" sz="1200" dirty="0">
                <a:solidFill>
                  <a:srgbClr val="24292E"/>
                </a:solidFill>
                <a:latin typeface="Arial" panose="020B0604020202020204" pitchFamily="34" charset="0"/>
                <a:cs typeface="Arial" panose="020B0604020202020204" pitchFamily="34" charset="0"/>
              </a:rPr>
              <a:t>There is an option to create a memory unlinks layer where the lines of the input layer cross. However, unlinks should be verified by the user as RCL may represent differently unlinked lines.</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Info</a:t>
            </a:r>
            <a:r>
              <a:rPr lang="en-GB" sz="1200" dirty="0">
                <a:solidFill>
                  <a:srgbClr val="24292E"/>
                </a:solidFill>
                <a:latin typeface="Arial" panose="020B0604020202020204" pitchFamily="34" charset="0"/>
                <a:cs typeface="Arial" panose="020B0604020202020204" pitchFamily="34" charset="0"/>
              </a:rPr>
              <a:t> See which topological errors are corrected. </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Run</a:t>
            </a:r>
            <a:r>
              <a:rPr lang="en-GB" sz="1200" dirty="0">
                <a:solidFill>
                  <a:srgbClr val="24292E"/>
                </a:solidFill>
                <a:latin typeface="Arial" panose="020B0604020202020204" pitchFamily="34" charset="0"/>
                <a:cs typeface="Arial" panose="020B0604020202020204" pitchFamily="34" charset="0"/>
              </a:rPr>
              <a:t> Pressing run will perform the cleaning of the selected map </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Cancel</a:t>
            </a:r>
            <a:r>
              <a:rPr lang="en-GB" sz="1200" dirty="0">
                <a:solidFill>
                  <a:srgbClr val="24292E"/>
                </a:solidFill>
                <a:latin typeface="Arial" panose="020B0604020202020204" pitchFamily="34" charset="0"/>
                <a:cs typeface="Arial" panose="020B0604020202020204" pitchFamily="34" charset="0"/>
              </a:rPr>
              <a:t> Pressing close will close and terminate the Road network cleaner</a:t>
            </a:r>
            <a:endParaRPr lang="en-GB" sz="1200" b="0" i="0" dirty="0">
              <a:solidFill>
                <a:srgbClr val="24292E"/>
              </a:solidFill>
              <a:effectLst/>
              <a:latin typeface="Arial" panose="020B0604020202020204" pitchFamily="34" charset="0"/>
              <a:cs typeface="Arial" panose="020B0604020202020204" pitchFamily="34" charset="0"/>
            </a:endParaRPr>
          </a:p>
        </p:txBody>
      </p:sp>
      <p:cxnSp>
        <p:nvCxnSpPr>
          <p:cNvPr id="9" name="Connector: Elbow 8">
            <a:extLst>
              <a:ext uri="{FF2B5EF4-FFF2-40B4-BE49-F238E27FC236}">
                <a16:creationId xmlns="" xmlns:a16="http://schemas.microsoft.com/office/drawing/2014/main" id="{86C6530D-C771-419F-99DB-B7C805554B07}"/>
              </a:ext>
            </a:extLst>
          </p:cNvPr>
          <p:cNvCxnSpPr>
            <a:cxnSpLocks/>
          </p:cNvCxnSpPr>
          <p:nvPr/>
        </p:nvCxnSpPr>
        <p:spPr bwMode="auto">
          <a:xfrm>
            <a:off x="1324303" y="4403834"/>
            <a:ext cx="3134256" cy="184372"/>
          </a:xfrm>
          <a:prstGeom prst="bentConnector4">
            <a:avLst>
              <a:gd name="adj1" fmla="val 377"/>
              <a:gd name="adj2" fmla="val 480516"/>
            </a:avLst>
          </a:prstGeom>
          <a:solidFill>
            <a:schemeClr val="accent1"/>
          </a:solidFill>
          <a:ln w="19050" cap="flat" cmpd="sng" algn="ctr">
            <a:solidFill>
              <a:srgbClr val="0072D6"/>
            </a:solidFill>
            <a:prstDash val="solid"/>
            <a:round/>
            <a:headEnd type="none" w="med" len="med"/>
            <a:tailEnd type="triangle"/>
          </a:ln>
          <a:effectLst/>
        </p:spPr>
      </p:cxnSp>
      <p:pic>
        <p:nvPicPr>
          <p:cNvPr id="14" name="Picture 13">
            <a:extLst>
              <a:ext uri="{FF2B5EF4-FFF2-40B4-BE49-F238E27FC236}">
                <a16:creationId xmlns="" xmlns:a16="http://schemas.microsoft.com/office/drawing/2014/main" id="{A5CFB32B-4463-47BF-9239-93A03D7EA592}"/>
              </a:ext>
            </a:extLst>
          </p:cNvPr>
          <p:cNvPicPr>
            <a:picLocks noChangeAspect="1"/>
          </p:cNvPicPr>
          <p:nvPr/>
        </p:nvPicPr>
        <p:blipFill>
          <a:blip r:embed="rId3"/>
          <a:stretch>
            <a:fillRect/>
          </a:stretch>
        </p:blipFill>
        <p:spPr>
          <a:xfrm>
            <a:off x="3768725" y="1797381"/>
            <a:ext cx="1362075" cy="2790825"/>
          </a:xfrm>
          <a:prstGeom prst="rect">
            <a:avLst/>
          </a:prstGeom>
        </p:spPr>
      </p:pic>
    </p:spTree>
    <p:extLst>
      <p:ext uri="{BB962C8B-B14F-4D97-AF65-F5344CB8AC3E}">
        <p14:creationId xmlns:p14="http://schemas.microsoft.com/office/powerpoint/2010/main" val="3457103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pic>
        <p:nvPicPr>
          <p:cNvPr id="15" name="Picture 14">
            <a:extLst>
              <a:ext uri="{FF2B5EF4-FFF2-40B4-BE49-F238E27FC236}">
                <a16:creationId xmlns="" xmlns:a16="http://schemas.microsoft.com/office/drawing/2014/main" id="{C94A8E7C-2EAE-4795-AE92-F0040ED9E926}"/>
              </a:ext>
            </a:extLst>
          </p:cNvPr>
          <p:cNvPicPr>
            <a:picLocks noChangeAspect="1"/>
          </p:cNvPicPr>
          <p:nvPr/>
        </p:nvPicPr>
        <p:blipFill>
          <a:blip r:embed="rId2"/>
          <a:stretch>
            <a:fillRect/>
          </a:stretch>
        </p:blipFill>
        <p:spPr>
          <a:xfrm>
            <a:off x="818220" y="709612"/>
            <a:ext cx="4067688" cy="2876009"/>
          </a:xfrm>
          <a:prstGeom prst="rect">
            <a:avLst/>
          </a:prstGeom>
        </p:spPr>
      </p:pic>
      <p:pic>
        <p:nvPicPr>
          <p:cNvPr id="16" name="Picture 15">
            <a:extLst>
              <a:ext uri="{FF2B5EF4-FFF2-40B4-BE49-F238E27FC236}">
                <a16:creationId xmlns="" xmlns:a16="http://schemas.microsoft.com/office/drawing/2014/main" id="{66D77CA2-766F-43EA-83BF-6B6A2EDE5D15}"/>
              </a:ext>
            </a:extLst>
          </p:cNvPr>
          <p:cNvPicPr>
            <a:picLocks noChangeAspect="1"/>
          </p:cNvPicPr>
          <p:nvPr/>
        </p:nvPicPr>
        <p:blipFill>
          <a:blip r:embed="rId3"/>
          <a:stretch>
            <a:fillRect/>
          </a:stretch>
        </p:blipFill>
        <p:spPr>
          <a:xfrm>
            <a:off x="818219" y="3772946"/>
            <a:ext cx="2954995" cy="1911448"/>
          </a:xfrm>
          <a:prstGeom prst="rect">
            <a:avLst/>
          </a:prstGeom>
        </p:spPr>
      </p:pic>
      <p:sp>
        <p:nvSpPr>
          <p:cNvPr id="5" name="Rectangle 4">
            <a:extLst>
              <a:ext uri="{FF2B5EF4-FFF2-40B4-BE49-F238E27FC236}">
                <a16:creationId xmlns="" xmlns:a16="http://schemas.microsoft.com/office/drawing/2014/main" id="{A60245CC-A101-433E-8003-F4959B8D6D86}"/>
              </a:ext>
            </a:extLst>
          </p:cNvPr>
          <p:cNvSpPr/>
          <p:nvPr/>
        </p:nvSpPr>
        <p:spPr>
          <a:xfrm>
            <a:off x="5345113" y="709613"/>
            <a:ext cx="4951412" cy="2677656"/>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Shapefile </a:t>
            </a:r>
          </a:p>
          <a:p>
            <a:pPr marL="171450" indent="-171450">
              <a:buFont typeface="Arial" panose="020B0604020202020204" pitchFamily="34" charset="0"/>
              <a:buChar char="•"/>
            </a:pP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Save output file: </a:t>
            </a:r>
            <a:r>
              <a:rPr lang="en-GB" sz="1200" dirty="0">
                <a:solidFill>
                  <a:srgbClr val="24292E"/>
                </a:solidFill>
                <a:latin typeface="Arial" panose="020B0604020202020204" pitchFamily="34" charset="0"/>
                <a:cs typeface="Arial" panose="020B0604020202020204" pitchFamily="34" charset="0"/>
              </a:rPr>
              <a:t>Select the location you wish to save the cleaned shapefile. </a:t>
            </a:r>
          </a:p>
          <a:p>
            <a:endParaRPr lang="en-GB" sz="1200" dirty="0">
              <a:solidFill>
                <a:srgbClr val="24292E"/>
              </a:solidFill>
              <a:latin typeface="Arial" panose="020B0604020202020204" pitchFamily="34" charset="0"/>
              <a:cs typeface="Arial" panose="020B0604020202020204" pitchFamily="34" charset="0"/>
            </a:endParaRPr>
          </a:p>
          <a:p>
            <a:endParaRPr lang="en-GB" sz="1200" dirty="0">
              <a:solidFill>
                <a:srgbClr val="24292E"/>
              </a:solidFill>
              <a:latin typeface="Arial" panose="020B0604020202020204" pitchFamily="34" charset="0"/>
              <a:cs typeface="Arial" panose="020B0604020202020204" pitchFamily="34" charset="0"/>
            </a:endParaRPr>
          </a:p>
          <a:p>
            <a:r>
              <a:rPr lang="en-GB" sz="1200" b="1" dirty="0" err="1">
                <a:solidFill>
                  <a:srgbClr val="24292E"/>
                </a:solidFill>
                <a:latin typeface="Arial" panose="020B0604020202020204" pitchFamily="34" charset="0"/>
                <a:cs typeface="Arial" panose="020B0604020202020204" pitchFamily="34" charset="0"/>
              </a:rPr>
              <a:t>PostGIS</a:t>
            </a:r>
            <a:r>
              <a:rPr lang="en-GB" sz="1200" b="1" dirty="0">
                <a:solidFill>
                  <a:srgbClr val="24292E"/>
                </a:solidFill>
                <a:latin typeface="Arial" panose="020B0604020202020204" pitchFamily="34" charset="0"/>
                <a:cs typeface="Arial" panose="020B0604020202020204" pitchFamily="34" charset="0"/>
              </a:rPr>
              <a:t> layer </a:t>
            </a:r>
          </a:p>
          <a:p>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Database</a:t>
            </a:r>
            <a:r>
              <a:rPr lang="en-GB" sz="1200" dirty="0">
                <a:solidFill>
                  <a:srgbClr val="24292E"/>
                </a:solidFill>
                <a:latin typeface="Arial" panose="020B0604020202020204" pitchFamily="34" charset="0"/>
                <a:cs typeface="Arial" panose="020B0604020202020204" pitchFamily="34" charset="0"/>
              </a:rPr>
              <a:t> Select the database where to save the cleaned layer</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Schema</a:t>
            </a:r>
            <a:r>
              <a:rPr lang="en-GB" sz="1200" dirty="0">
                <a:solidFill>
                  <a:srgbClr val="24292E"/>
                </a:solidFill>
                <a:latin typeface="Arial" panose="020B0604020202020204" pitchFamily="34" charset="0"/>
                <a:cs typeface="Arial" panose="020B0604020202020204" pitchFamily="34" charset="0"/>
              </a:rPr>
              <a:t> Select the schema where to save the cleaned layer</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Table name </a:t>
            </a:r>
            <a:r>
              <a:rPr lang="en-GB" sz="1200" dirty="0">
                <a:solidFill>
                  <a:srgbClr val="24292E"/>
                </a:solidFill>
                <a:latin typeface="Arial" panose="020B0604020202020204" pitchFamily="34" charset="0"/>
                <a:cs typeface="Arial" panose="020B0604020202020204" pitchFamily="34" charset="0"/>
              </a:rPr>
              <a:t>Specify the table name of the cleaned layer or leave it as default (‘cleaned’)</a:t>
            </a:r>
            <a:endParaRPr lang="en-GB" sz="1200" b="0" i="0" dirty="0">
              <a:solidFill>
                <a:srgbClr val="24292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1513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891354"/>
          </a:xfrm>
          <a:prstGeom prst="rect">
            <a:avLst/>
          </a:prstGeom>
          <a:noFill/>
        </p:spPr>
        <p:txBody>
          <a:bodyPr wrap="square" rtlCol="0">
            <a:spAutoFit/>
          </a:bodyPr>
          <a:lstStyle/>
          <a:p>
            <a:pPr>
              <a:lnSpc>
                <a:spcPct val="150000"/>
              </a:lnSpc>
            </a:pPr>
            <a:r>
              <a:rPr lang="en-GB" sz="1400" b="1" dirty="0">
                <a:latin typeface="Gill Sans"/>
                <a:cs typeface="Gill Sans"/>
              </a:rPr>
              <a:t>Who we are</a:t>
            </a: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Jorge Gil </a:t>
            </a:r>
            <a:r>
              <a:rPr lang="en-GB" sz="1400" dirty="0">
                <a:latin typeface="Gill Sans"/>
                <a:cs typeface="Gill Sans"/>
              </a:rPr>
              <a:t>MSc, PhD</a:t>
            </a:r>
          </a:p>
          <a:p>
            <a:pPr>
              <a:lnSpc>
                <a:spcPct val="150000"/>
              </a:lnSpc>
            </a:pPr>
            <a:r>
              <a:rPr lang="en-GB" sz="1400" dirty="0">
                <a:latin typeface="Gill Sans"/>
                <a:cs typeface="Gill Sans"/>
              </a:rPr>
              <a:t>Researcher UCL, Chalmers, TU Delft</a:t>
            </a:r>
          </a:p>
          <a:p>
            <a:pPr>
              <a:lnSpc>
                <a:spcPct val="150000"/>
              </a:lnSpc>
            </a:pPr>
            <a:r>
              <a:rPr lang="en-GB" sz="1400" dirty="0">
                <a:latin typeface="Gill Sans"/>
                <a:cs typeface="Gill Sans"/>
              </a:rPr>
              <a:t>Open Source GIS consultant and developer</a:t>
            </a:r>
          </a:p>
          <a:p>
            <a:pPr>
              <a:lnSpc>
                <a:spcPct val="150000"/>
              </a:lnSpc>
            </a:pPr>
            <a:r>
              <a:rPr lang="en-GB" sz="1400" i="1" dirty="0">
                <a:latin typeface="Gill Sans"/>
                <a:cs typeface="Gill Sans"/>
              </a:rPr>
              <a:t>Author ‘Space Syntax Toolkit’ for QGIS (2013 - )</a:t>
            </a:r>
          </a:p>
          <a:p>
            <a:pPr>
              <a:lnSpc>
                <a:spcPct val="150000"/>
              </a:lnSpc>
            </a:pPr>
            <a:r>
              <a:rPr lang="en-GB" sz="1400" i="1" dirty="0">
                <a:latin typeface="Gill Sans"/>
                <a:cs typeface="Gill Sans"/>
              </a:rPr>
              <a:t>Author ‘</a:t>
            </a:r>
            <a:r>
              <a:rPr lang="en-GB" sz="1400" i="1" dirty="0" err="1">
                <a:latin typeface="Gill Sans"/>
                <a:cs typeface="Gill Sans"/>
              </a:rPr>
              <a:t>Confeego</a:t>
            </a:r>
            <a:r>
              <a:rPr lang="en-GB" sz="1400" i="1" dirty="0">
                <a:latin typeface="Gill Sans"/>
                <a:cs typeface="Gill Sans"/>
              </a:rPr>
              <a:t>’ for MapInfo (2004 - 09)</a:t>
            </a:r>
          </a:p>
          <a:p>
            <a:pPr>
              <a:lnSpc>
                <a:spcPct val="150000"/>
              </a:lnSpc>
            </a:pPr>
            <a:endParaRPr lang="en-GB" sz="1400" dirty="0">
              <a:latin typeface="Gill Sans"/>
              <a:cs typeface="Gill Sans"/>
            </a:endParaRPr>
          </a:p>
          <a:p>
            <a:pPr>
              <a:lnSpc>
                <a:spcPct val="150000"/>
              </a:lnSpc>
            </a:pPr>
            <a:r>
              <a:rPr lang="en-GB" sz="1400" b="1" dirty="0" err="1">
                <a:latin typeface="Gill Sans"/>
                <a:cs typeface="Gill Sans"/>
              </a:rPr>
              <a:t>Abhimanyu</a:t>
            </a:r>
            <a:r>
              <a:rPr lang="en-GB" sz="1400" b="1" dirty="0">
                <a:latin typeface="Gill Sans"/>
                <a:cs typeface="Gill Sans"/>
              </a:rPr>
              <a:t> </a:t>
            </a:r>
            <a:r>
              <a:rPr lang="en-GB" sz="1400" b="1" dirty="0" err="1">
                <a:latin typeface="Gill Sans"/>
                <a:cs typeface="Gill Sans"/>
              </a:rPr>
              <a:t>Acharya</a:t>
            </a:r>
            <a:r>
              <a:rPr lang="en-GB" sz="1400" b="1" dirty="0">
                <a:latin typeface="Gill Sans"/>
                <a:cs typeface="Gill Sans"/>
              </a:rPr>
              <a:t> </a:t>
            </a:r>
            <a:r>
              <a:rPr lang="en-GB" sz="1400" dirty="0">
                <a:latin typeface="Gill Sans"/>
                <a:cs typeface="Gill Sans"/>
              </a:rPr>
              <a:t>MSc?</a:t>
            </a:r>
          </a:p>
          <a:p>
            <a:pPr>
              <a:lnSpc>
                <a:spcPct val="150000"/>
              </a:lnSpc>
            </a:pPr>
            <a:r>
              <a:rPr lang="en-GB" sz="1400" dirty="0">
                <a:latin typeface="Gill Sans"/>
                <a:cs typeface="Gill Sans"/>
              </a:rPr>
              <a:t>Associate, Space Syntax Ltd</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Ioanna Kolovou </a:t>
            </a:r>
            <a:r>
              <a:rPr lang="en-GB" sz="1400" dirty="0" err="1">
                <a:latin typeface="Gill Sans"/>
                <a:cs typeface="Gill Sans"/>
              </a:rPr>
              <a:t>MRes</a:t>
            </a:r>
            <a:endParaRPr lang="en-GB" sz="1400" dirty="0">
              <a:latin typeface="Gill Sans"/>
              <a:cs typeface="Gill Sans"/>
            </a:endParaRPr>
          </a:p>
          <a:p>
            <a:pPr>
              <a:lnSpc>
                <a:spcPct val="150000"/>
              </a:lnSpc>
            </a:pPr>
            <a:r>
              <a:rPr lang="en-GB" sz="1400" dirty="0">
                <a:latin typeface="Gill Sans"/>
                <a:cs typeface="Gill Sans"/>
              </a:rPr>
              <a:t>Consultant, Space Syntax Ltd</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Stephen Law</a:t>
            </a:r>
            <a:r>
              <a:rPr lang="en-GB" sz="1400" dirty="0">
                <a:latin typeface="Gill Sans"/>
                <a:cs typeface="Gill Sans"/>
              </a:rPr>
              <a:t> MSc, PhD</a:t>
            </a:r>
          </a:p>
          <a:p>
            <a:pPr>
              <a:lnSpc>
                <a:spcPct val="150000"/>
              </a:lnSpc>
            </a:pPr>
            <a:r>
              <a:rPr lang="en-GB" sz="1400" dirty="0">
                <a:latin typeface="Gill Sans"/>
                <a:cs typeface="Gill Sans"/>
              </a:rPr>
              <a:t>Researcher Turing Institute, UCL</a:t>
            </a:r>
          </a:p>
          <a:p>
            <a:pPr>
              <a:lnSpc>
                <a:spcPct val="150000"/>
              </a:lnSpc>
            </a:pPr>
            <a:r>
              <a:rPr lang="en-GB" sz="1400" dirty="0">
                <a:latin typeface="Gill Sans"/>
                <a:cs typeface="Gill Sans"/>
              </a:rPr>
              <a:t>Associate, Space Syntax Ltd</a:t>
            </a:r>
          </a:p>
        </p:txBody>
      </p:sp>
    </p:spTree>
    <p:extLst>
      <p:ext uri="{BB962C8B-B14F-4D97-AF65-F5344CB8AC3E}">
        <p14:creationId xmlns:p14="http://schemas.microsoft.com/office/powerpoint/2010/main" val="1201875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Network simplification</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69448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Network </a:t>
            </a:r>
            <a:r>
              <a:rPr lang="en-GB" dirty="0" smtClean="0">
                <a:solidFill>
                  <a:srgbClr val="FF6600"/>
                </a:solidFill>
                <a:latin typeface="Gill Sans"/>
                <a:cs typeface="Gill Sans"/>
              </a:rPr>
              <a:t>analysis</a:t>
            </a:r>
            <a:endParaRPr lang="en-US" dirty="0">
              <a:solidFill>
                <a:srgbClr val="FF6600"/>
              </a:solidFill>
              <a:latin typeface="Gill Sans"/>
              <a:cs typeface="Gill Sans"/>
            </a:endParaRPr>
          </a:p>
        </p:txBody>
      </p:sp>
    </p:spTree>
    <p:extLst>
      <p:ext uri="{BB962C8B-B14F-4D97-AF65-F5344CB8AC3E}">
        <p14:creationId xmlns:p14="http://schemas.microsoft.com/office/powerpoint/2010/main" val="485912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99013" y="635702"/>
            <a:ext cx="4345805" cy="5739117"/>
          </a:xfrm>
          <a:prstGeom prst="rect">
            <a:avLst/>
          </a:prstGeom>
        </p:spPr>
      </p:pic>
    </p:spTree>
    <p:extLst>
      <p:ext uri="{BB962C8B-B14F-4D97-AF65-F5344CB8AC3E}">
        <p14:creationId xmlns:p14="http://schemas.microsoft.com/office/powerpoint/2010/main" val="723667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Preparing other urban data layers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3</a:t>
            </a:r>
          </a:p>
        </p:txBody>
      </p:sp>
      <p:sp>
        <p:nvSpPr>
          <p:cNvPr id="5" name="Oval 4"/>
          <p:cNvSpPr/>
          <p:nvPr/>
        </p:nvSpPr>
        <p:spPr bwMode="auto">
          <a:xfrm>
            <a:off x="456837" y="3132155"/>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853A0F7-FE9E-42B7-BBB4-44022CA24CF8}"/>
              </a:ext>
            </a:extLst>
          </p:cNvPr>
          <p:cNvPicPr>
            <a:picLocks noChangeAspect="1"/>
          </p:cNvPicPr>
          <p:nvPr/>
        </p:nvPicPr>
        <p:blipFill>
          <a:blip r:embed="rId2"/>
          <a:stretch>
            <a:fillRect/>
          </a:stretch>
        </p:blipFill>
        <p:spPr>
          <a:xfrm>
            <a:off x="736600" y="563063"/>
            <a:ext cx="8518875" cy="512653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3" name="Rectangle 2">
            <a:extLst>
              <a:ext uri="{FF2B5EF4-FFF2-40B4-BE49-F238E27FC236}">
                <a16:creationId xmlns="" xmlns:a16="http://schemas.microsoft.com/office/drawing/2014/main" id="{C8765E5C-1233-48D0-BF58-3932883ED395}"/>
              </a:ext>
            </a:extLst>
          </p:cNvPr>
          <p:cNvSpPr/>
          <p:nvPr/>
        </p:nvSpPr>
        <p:spPr>
          <a:xfrm>
            <a:off x="814270" y="5842056"/>
            <a:ext cx="8463293" cy="95410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Urban Data Input Tool is a plugin to ease aid the input of urban data like frontage type, entrance type and land use type as per Space Syntax Limited standards. The Space Syntax community is the key users for the plugin. The display styles and categories included are as per Space Syntax Limited Standards. The default display style but can be changed by editing the .</a:t>
            </a:r>
            <a:r>
              <a:rPr lang="en-GB" sz="1400" dirty="0" err="1">
                <a:solidFill>
                  <a:srgbClr val="24292E"/>
                </a:solidFill>
                <a:latin typeface="Arial" panose="020B0604020202020204" pitchFamily="34" charset="0"/>
                <a:cs typeface="Arial" panose="020B0604020202020204" pitchFamily="34" charset="0"/>
              </a:rPr>
              <a:t>qml</a:t>
            </a:r>
            <a:r>
              <a:rPr lang="en-GB" sz="1400" dirty="0">
                <a:solidFill>
                  <a:srgbClr val="24292E"/>
                </a:solidFill>
                <a:latin typeface="Arial" panose="020B0604020202020204" pitchFamily="34" charset="0"/>
                <a:cs typeface="Arial" panose="020B0604020202020204" pitchFamily="34" charset="0"/>
              </a:rPr>
              <a:t> file in the plugin folder.</a:t>
            </a:r>
            <a:endParaRPr lang="en-US" sz="1400"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4835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8" name="Rectangle 7">
            <a:extLst>
              <a:ext uri="{FF2B5EF4-FFF2-40B4-BE49-F238E27FC236}">
                <a16:creationId xmlns="" xmlns:a16="http://schemas.microsoft.com/office/drawing/2014/main" id="{49227C21-D93A-4286-8576-D65D00416CBE}"/>
              </a:ext>
            </a:extLst>
          </p:cNvPr>
          <p:cNvSpPr/>
          <p:nvPr/>
        </p:nvSpPr>
        <p:spPr>
          <a:xfrm>
            <a:off x="41077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tool</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72954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tool</a:t>
            </a:r>
            <a:endParaRPr lang="en-US" sz="1100" b="1"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2" name="Picture 11">
            <a:extLst>
              <a:ext uri="{FF2B5EF4-FFF2-40B4-BE49-F238E27FC236}">
                <a16:creationId xmlns="" xmlns:a16="http://schemas.microsoft.com/office/drawing/2014/main" id="{23F3DDD4-E9FC-46E3-A049-57DFC6103FB0}"/>
              </a:ext>
            </a:extLst>
          </p:cNvPr>
          <p:cNvPicPr>
            <a:picLocks noChangeAspect="1"/>
          </p:cNvPicPr>
          <p:nvPr/>
        </p:nvPicPr>
        <p:blipFill>
          <a:blip r:embed="rId3"/>
          <a:stretch>
            <a:fillRect/>
          </a:stretch>
        </p:blipFill>
        <p:spPr>
          <a:xfrm>
            <a:off x="4045970" y="709613"/>
            <a:ext cx="2626860" cy="4916487"/>
          </a:xfrm>
          <a:prstGeom prst="rect">
            <a:avLst/>
          </a:prstGeom>
        </p:spPr>
      </p:pic>
      <p:pic>
        <p:nvPicPr>
          <p:cNvPr id="13" name="Picture 12">
            <a:extLst>
              <a:ext uri="{FF2B5EF4-FFF2-40B4-BE49-F238E27FC236}">
                <a16:creationId xmlns="" xmlns:a16="http://schemas.microsoft.com/office/drawing/2014/main" id="{52D6D72E-ECBF-4794-A6BA-DA390B032482}"/>
              </a:ext>
            </a:extLst>
          </p:cNvPr>
          <p:cNvPicPr>
            <a:picLocks noChangeAspect="1"/>
          </p:cNvPicPr>
          <p:nvPr/>
        </p:nvPicPr>
        <p:blipFill>
          <a:blip r:embed="rId4"/>
          <a:stretch>
            <a:fillRect/>
          </a:stretch>
        </p:blipFill>
        <p:spPr>
          <a:xfrm>
            <a:off x="7265415" y="693467"/>
            <a:ext cx="2665986" cy="4943550"/>
          </a:xfrm>
          <a:prstGeom prst="rect">
            <a:avLst/>
          </a:prstGeom>
        </p:spPr>
      </p:pic>
      <p:sp>
        <p:nvSpPr>
          <p:cNvPr id="16" name="Rectangle 15">
            <a:extLst>
              <a:ext uri="{FF2B5EF4-FFF2-40B4-BE49-F238E27FC236}">
                <a16:creationId xmlns="" xmlns:a16="http://schemas.microsoft.com/office/drawing/2014/main" id="{B3144D15-9323-478E-9052-80288AA06CCD}"/>
              </a:ext>
            </a:extLst>
          </p:cNvPr>
          <p:cNvSpPr/>
          <p:nvPr/>
        </p:nvSpPr>
        <p:spPr>
          <a:xfrm>
            <a:off x="6279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tool</a:t>
            </a:r>
            <a:endParaRPr lang="en-US" sz="1100" b="1"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9321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Frontage tool</a:t>
            </a:r>
            <a:endParaRPr lang="en-US" dirty="0">
              <a:solidFill>
                <a:srgbClr val="FF6600"/>
              </a:solidFill>
              <a:latin typeface="Gill Sans"/>
              <a:cs typeface="Gill Sans"/>
            </a:endParaRPr>
          </a:p>
        </p:txBody>
      </p:sp>
      <p:sp>
        <p:nvSpPr>
          <p:cNvPr id="3" name="Rectangle 2">
            <a:extLst>
              <a:ext uri="{FF2B5EF4-FFF2-40B4-BE49-F238E27FC236}">
                <a16:creationId xmlns=""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3644900" y="893849"/>
            <a:ext cx="8463293" cy="600164"/>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Frontage layer</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Using buildings/block dataset</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Without using building/block dataset</a:t>
            </a:r>
            <a:endParaRPr lang="en-US" sz="1100"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1" name="Picture 10">
            <a:extLst>
              <a:ext uri="{FF2B5EF4-FFF2-40B4-BE49-F238E27FC236}">
                <a16:creationId xmlns="" xmlns:a16="http://schemas.microsoft.com/office/drawing/2014/main" id="{97EE2C9B-7165-4ED1-BB63-3583C8EA5CB8}"/>
              </a:ext>
            </a:extLst>
          </p:cNvPr>
          <p:cNvPicPr>
            <a:picLocks noChangeAspect="1"/>
          </p:cNvPicPr>
          <p:nvPr/>
        </p:nvPicPr>
        <p:blipFill>
          <a:blip r:embed="rId3"/>
          <a:stretch>
            <a:fillRect/>
          </a:stretch>
        </p:blipFill>
        <p:spPr>
          <a:xfrm>
            <a:off x="7867649" y="895023"/>
            <a:ext cx="1466850" cy="1085850"/>
          </a:xfrm>
          <a:prstGeom prst="rect">
            <a:avLst/>
          </a:prstGeom>
        </p:spPr>
      </p:pic>
      <p:sp>
        <p:nvSpPr>
          <p:cNvPr id="14" name="Rectangle 13">
            <a:extLst>
              <a:ext uri="{FF2B5EF4-FFF2-40B4-BE49-F238E27FC236}">
                <a16:creationId xmlns=""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A3487DB7-77FF-4A0C-AF00-B5330E59A3B7}"/>
              </a:ext>
            </a:extLst>
          </p:cNvPr>
          <p:cNvSpPr/>
          <p:nvPr/>
        </p:nvSpPr>
        <p:spPr>
          <a:xfrm>
            <a:off x="3540753" y="501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 xmlns:a16="http://schemas.microsoft.com/office/drawing/2014/main"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 xmlns:a16="http://schemas.microsoft.com/office/drawing/2014/main" id="{318A7DF0-90DC-43F8-A36A-D63D857018D5}"/>
              </a:ext>
            </a:extLst>
          </p:cNvPr>
          <p:cNvCxnSpPr/>
          <p:nvPr/>
        </p:nvCxnSpPr>
        <p:spPr bwMode="auto">
          <a:xfrm>
            <a:off x="3155950" y="51392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Rectangle 21">
            <a:extLst>
              <a:ext uri="{FF2B5EF4-FFF2-40B4-BE49-F238E27FC236}">
                <a16:creationId xmlns="" xmlns:a16="http://schemas.microsoft.com/office/drawing/2014/main" id="{2EB3D03E-B7DC-4D7A-AC4B-33C4B9AC7D51}"/>
              </a:ext>
            </a:extLst>
          </p:cNvPr>
          <p:cNvSpPr/>
          <p:nvPr/>
        </p:nvSpPr>
        <p:spPr>
          <a:xfrm>
            <a:off x="3540753" y="53093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Hide lines with no data</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 xmlns:a16="http://schemas.microsoft.com/office/drawing/2014/main" id="{CA1030B8-7BFE-46E4-B899-78918EAD0FCC}"/>
              </a:ext>
            </a:extLst>
          </p:cNvPr>
          <p:cNvCxnSpPr/>
          <p:nvPr/>
        </p:nvCxnSpPr>
        <p:spPr bwMode="auto">
          <a:xfrm>
            <a:off x="3155950" y="54313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660094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D09380F8-FD28-4B2E-917B-A028EA7AF74B}"/>
              </a:ext>
            </a:extLst>
          </p:cNvPr>
          <p:cNvPicPr>
            <a:picLocks noChangeAspect="1"/>
          </p:cNvPicPr>
          <p:nvPr/>
        </p:nvPicPr>
        <p:blipFill>
          <a:blip r:embed="rId2"/>
          <a:stretch>
            <a:fillRect/>
          </a:stretch>
        </p:blipFill>
        <p:spPr>
          <a:xfrm>
            <a:off x="655070" y="709613"/>
            <a:ext cx="2626860" cy="49164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Entrance tool</a:t>
            </a:r>
            <a:endParaRPr lang="en-US" dirty="0">
              <a:solidFill>
                <a:srgbClr val="FF6600"/>
              </a:solidFill>
              <a:latin typeface="Gill Sans"/>
              <a:cs typeface="Gill Sans"/>
            </a:endParaRPr>
          </a:p>
        </p:txBody>
      </p:sp>
      <p:sp>
        <p:nvSpPr>
          <p:cNvPr id="3" name="Rectangle 2">
            <a:extLst>
              <a:ext uri="{FF2B5EF4-FFF2-40B4-BE49-F238E27FC236}">
                <a16:creationId xmlns=""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Entrance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 xmlns:a16="http://schemas.microsoft.com/office/drawing/2014/main"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 xmlns:a16="http://schemas.microsoft.com/office/drawing/2014/main"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6" name="Picture 5">
            <a:extLst>
              <a:ext uri="{FF2B5EF4-FFF2-40B4-BE49-F238E27FC236}">
                <a16:creationId xmlns="" xmlns:a16="http://schemas.microsoft.com/office/drawing/2014/main" id="{EEA8D5D0-E8A0-40F7-B77C-A9F6F747F725}"/>
              </a:ext>
            </a:extLst>
          </p:cNvPr>
          <p:cNvPicPr>
            <a:picLocks noChangeAspect="1"/>
          </p:cNvPicPr>
          <p:nvPr/>
        </p:nvPicPr>
        <p:blipFill>
          <a:blip r:embed="rId3"/>
          <a:stretch>
            <a:fillRect/>
          </a:stretch>
        </p:blipFill>
        <p:spPr>
          <a:xfrm>
            <a:off x="7875587" y="1019968"/>
            <a:ext cx="1800225" cy="847725"/>
          </a:xfrm>
          <a:prstGeom prst="rect">
            <a:avLst/>
          </a:prstGeom>
        </p:spPr>
      </p:pic>
    </p:spTree>
    <p:extLst>
      <p:ext uri="{BB962C8B-B14F-4D97-AF65-F5344CB8AC3E}">
        <p14:creationId xmlns:p14="http://schemas.microsoft.com/office/powerpoint/2010/main" val="3624784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Land use tool</a:t>
            </a:r>
            <a:endParaRPr lang="en-US" dirty="0">
              <a:solidFill>
                <a:srgbClr val="FF6600"/>
              </a:solidFill>
              <a:latin typeface="Gill Sans"/>
              <a:cs typeface="Gill Sans"/>
            </a:endParaRPr>
          </a:p>
        </p:txBody>
      </p:sp>
      <p:sp>
        <p:nvSpPr>
          <p:cNvPr id="3" name="Rectangle 2">
            <a:extLst>
              <a:ext uri="{FF2B5EF4-FFF2-40B4-BE49-F238E27FC236}">
                <a16:creationId xmlns=""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Land use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09651710-E5D5-4B4E-8378-A03186D163CC}"/>
              </a:ext>
            </a:extLst>
          </p:cNvPr>
          <p:cNvSpPr/>
          <p:nvPr/>
        </p:nvSpPr>
        <p:spPr>
          <a:xfrm>
            <a:off x="3636003" y="410791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 xmlns:a16="http://schemas.microsoft.com/office/drawing/2014/main" id="{7914BFCD-3409-4234-8017-3EDA0E45D7D1}"/>
              </a:ext>
            </a:extLst>
          </p:cNvPr>
          <p:cNvCxnSpPr/>
          <p:nvPr/>
        </p:nvCxnSpPr>
        <p:spPr bwMode="auto">
          <a:xfrm>
            <a:off x="3251200" y="425537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 xmlns:a16="http://schemas.microsoft.com/office/drawing/2014/main"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5" name="Picture 4">
            <a:extLst>
              <a:ext uri="{FF2B5EF4-FFF2-40B4-BE49-F238E27FC236}">
                <a16:creationId xmlns="" xmlns:a16="http://schemas.microsoft.com/office/drawing/2014/main" id="{8254BCBA-ED16-4C09-8B8E-F0BF025CF586}"/>
              </a:ext>
            </a:extLst>
          </p:cNvPr>
          <p:cNvPicPr>
            <a:picLocks noChangeAspect="1"/>
          </p:cNvPicPr>
          <p:nvPr/>
        </p:nvPicPr>
        <p:blipFill>
          <a:blip r:embed="rId2"/>
          <a:stretch>
            <a:fillRect/>
          </a:stretch>
        </p:blipFill>
        <p:spPr>
          <a:xfrm>
            <a:off x="7876546" y="965666"/>
            <a:ext cx="1447800" cy="4029075"/>
          </a:xfrm>
          <a:prstGeom prst="rect">
            <a:avLst/>
          </a:prstGeom>
        </p:spPr>
      </p:pic>
      <p:pic>
        <p:nvPicPr>
          <p:cNvPr id="18" name="Picture 17">
            <a:extLst>
              <a:ext uri="{FF2B5EF4-FFF2-40B4-BE49-F238E27FC236}">
                <a16:creationId xmlns="" xmlns:a16="http://schemas.microsoft.com/office/drawing/2014/main" id="{A0CDBA06-A95D-4CAC-B070-96BE0D5D93F7}"/>
              </a:ext>
            </a:extLst>
          </p:cNvPr>
          <p:cNvPicPr>
            <a:picLocks noChangeAspect="1"/>
          </p:cNvPicPr>
          <p:nvPr/>
        </p:nvPicPr>
        <p:blipFill>
          <a:blip r:embed="rId3"/>
          <a:stretch>
            <a:fillRect/>
          </a:stretch>
        </p:blipFill>
        <p:spPr>
          <a:xfrm>
            <a:off x="585215" y="693467"/>
            <a:ext cx="2665986" cy="4943550"/>
          </a:xfrm>
          <a:prstGeom prst="rect">
            <a:avLst/>
          </a:prstGeom>
        </p:spPr>
      </p:pic>
      <p:sp>
        <p:nvSpPr>
          <p:cNvPr id="22" name="Rectangle 21">
            <a:extLst>
              <a:ext uri="{FF2B5EF4-FFF2-40B4-BE49-F238E27FC236}">
                <a16:creationId xmlns="" xmlns:a16="http://schemas.microsoft.com/office/drawing/2014/main" id="{E5F7BA0B-6B94-48C9-AB33-77B500844B97}"/>
              </a:ext>
            </a:extLst>
          </p:cNvPr>
          <p:cNvSpPr/>
          <p:nvPr/>
        </p:nvSpPr>
        <p:spPr>
          <a:xfrm>
            <a:off x="3636003" y="308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Building data/ description</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 xmlns:a16="http://schemas.microsoft.com/office/drawing/2014/main" id="{7A52123E-0714-4438-89F8-677BB2201CD0}"/>
              </a:ext>
            </a:extLst>
          </p:cNvPr>
          <p:cNvCxnSpPr/>
          <p:nvPr/>
        </p:nvCxnSpPr>
        <p:spPr bwMode="auto">
          <a:xfrm>
            <a:off x="3251200" y="32346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56098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240" t="12624" r="23634" b="8896"/>
          <a:stretch/>
        </p:blipFill>
        <p:spPr>
          <a:xfrm>
            <a:off x="2572884" y="709613"/>
            <a:ext cx="6108700" cy="5245100"/>
          </a:xfrm>
          <a:prstGeom prst="rect">
            <a:avLst/>
          </a:prstGeom>
        </p:spPr>
      </p:pic>
      <p:sp>
        <p:nvSpPr>
          <p:cNvPr id="2" name="Rectangle 1"/>
          <p:cNvSpPr/>
          <p:nvPr/>
        </p:nvSpPr>
        <p:spPr>
          <a:xfrm>
            <a:off x="814271" y="5842056"/>
            <a:ext cx="9482254" cy="954107"/>
          </a:xfrm>
          <a:prstGeom prst="rect">
            <a:avLst/>
          </a:prstGeom>
        </p:spPr>
        <p:txBody>
          <a:bodyPr wrap="square">
            <a:spAutoFit/>
          </a:bodyPr>
          <a:lstStyle/>
          <a:p>
            <a:r>
              <a:rPr lang="en-GB" sz="1400" dirty="0"/>
              <a:t>This plugin takes a line-based network and point-based origin layer and calculated the distance from each segment within a given distance or list of distances to each of the origins. The tool outputs the catchment as lines and as a concave hull polygon layer. Credit for the concave hull functionality goes to the algorithm described by Adriano Moreira and Maribel </a:t>
            </a:r>
            <a:r>
              <a:rPr lang="en-GB" sz="1400" dirty="0" err="1"/>
              <a:t>Yasmina</a:t>
            </a:r>
            <a:r>
              <a:rPr lang="en-GB" sz="1400" dirty="0"/>
              <a:t> Santos.</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861066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2017-06-29 11.20.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024" y="673100"/>
            <a:ext cx="6594876" cy="4875159"/>
          </a:xfrm>
          <a:prstGeom prst="rect">
            <a:avLst/>
          </a:prstGeom>
        </p:spPr>
      </p:pic>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Introduction</a:t>
            </a:r>
          </a:p>
        </p:txBody>
      </p:sp>
      <p:pic>
        <p:nvPicPr>
          <p:cNvPr id="14" name="Picture 13"/>
          <p:cNvPicPr>
            <a:picLocks noChangeAspect="1"/>
          </p:cNvPicPr>
          <p:nvPr/>
        </p:nvPicPr>
        <p:blipFill rotWithShape="1">
          <a:blip r:embed="rId3"/>
          <a:srcRect l="24510" t="33921" r="63495" b="26689"/>
          <a:stretch/>
        </p:blipFill>
        <p:spPr>
          <a:xfrm>
            <a:off x="7840664" y="709613"/>
            <a:ext cx="2455861" cy="5040441"/>
          </a:xfrm>
          <a:prstGeom prst="rect">
            <a:avLst/>
          </a:prstGeom>
        </p:spPr>
      </p:pic>
      <p:pic>
        <p:nvPicPr>
          <p:cNvPr id="3" name="Picture 2" descr="2017-06-29 11.03.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324" y="3009899"/>
            <a:ext cx="6799270" cy="3962401"/>
          </a:xfrm>
          <a:prstGeom prst="rect">
            <a:avLst/>
          </a:prstGeom>
        </p:spPr>
      </p:pic>
    </p:spTree>
    <p:extLst>
      <p:ext uri="{BB962C8B-B14F-4D97-AF65-F5344CB8AC3E}">
        <p14:creationId xmlns:p14="http://schemas.microsoft.com/office/powerpoint/2010/main" val="4266812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9691" t="26782" r="42280" b="31841"/>
          <a:stretch/>
        </p:blipFill>
        <p:spPr>
          <a:xfrm>
            <a:off x="895632" y="780654"/>
            <a:ext cx="4006285" cy="3696492"/>
          </a:xfrm>
          <a:prstGeom prst="rect">
            <a:avLst/>
          </a:prstGeom>
        </p:spPr>
      </p:pic>
      <p:sp>
        <p:nvSpPr>
          <p:cNvPr id="4" name="Rectangle 3"/>
          <p:cNvSpPr/>
          <p:nvPr/>
        </p:nvSpPr>
        <p:spPr>
          <a:xfrm>
            <a:off x="5345113" y="709613"/>
            <a:ext cx="4951412" cy="6370975"/>
          </a:xfrm>
          <a:prstGeom prst="rect">
            <a:avLst/>
          </a:prstGeom>
        </p:spPr>
        <p:txBody>
          <a:bodyPr wrap="square">
            <a:spAutoFit/>
          </a:bodyPr>
          <a:lstStyle/>
          <a:p>
            <a:r>
              <a:rPr lang="en-GB" sz="1200" b="1" dirty="0"/>
              <a:t>Network layer</a:t>
            </a:r>
            <a:r>
              <a:rPr lang="en-GB" sz="1200" dirty="0"/>
              <a:t> Choose the line-based vector layer that comprises a topological network you want to analyse. (projected CRS only!!) </a:t>
            </a:r>
          </a:p>
          <a:p>
            <a:endParaRPr lang="en-GB" sz="1200" b="1" dirty="0"/>
          </a:p>
          <a:p>
            <a:r>
              <a:rPr lang="en-GB" sz="1200" b="1" dirty="0"/>
              <a:t>Custom cost</a:t>
            </a:r>
            <a:r>
              <a:rPr lang="en-GB" sz="1200" dirty="0"/>
              <a:t> By default the tool will generate catchments based on the length of the network segments. If checked the tool will apply a weight based on the column selected. </a:t>
            </a:r>
          </a:p>
          <a:p>
            <a:endParaRPr lang="en-GB" sz="1200" dirty="0"/>
          </a:p>
          <a:p>
            <a:r>
              <a:rPr lang="en-GB" sz="1200" b="1" dirty="0"/>
              <a:t>Origin layer</a:t>
            </a:r>
            <a:r>
              <a:rPr lang="en-GB" sz="1200" dirty="0"/>
              <a:t> Choose the point-based vector layer containing the origins from which catchment will be calculated.</a:t>
            </a:r>
          </a:p>
          <a:p>
            <a:endParaRPr lang="en-GB" sz="1200" b="1" dirty="0"/>
          </a:p>
          <a:p>
            <a:r>
              <a:rPr lang="en-GB" sz="1200" b="1" dirty="0"/>
              <a:t>Origin Names</a:t>
            </a:r>
            <a:r>
              <a:rPr lang="en-GB" sz="1200" dirty="0"/>
              <a:t> By default the origin names will be based on the feature ids. If checked the tool will run the catchment analysis based on the column selected. </a:t>
            </a:r>
          </a:p>
          <a:p>
            <a:r>
              <a:rPr lang="en-GB" sz="1200" dirty="0"/>
              <a:t> </a:t>
            </a:r>
          </a:p>
          <a:p>
            <a:r>
              <a:rPr lang="en-GB" sz="1200" b="1" dirty="0"/>
              <a:t>Cost Bands </a:t>
            </a:r>
            <a:r>
              <a:rPr lang="en-GB" sz="1200" dirty="0"/>
              <a:t>This sets the radius for the catchment analysis. For example, 400,800,1200,2000.</a:t>
            </a:r>
          </a:p>
          <a:p>
            <a:endParaRPr lang="en-GB" sz="1200" b="1" dirty="0"/>
          </a:p>
          <a:p>
            <a:r>
              <a:rPr lang="en-GB" sz="1200" b="1" dirty="0"/>
              <a:t>Network tolerance</a:t>
            </a:r>
            <a:r>
              <a:rPr lang="en-GB" sz="1200" dirty="0"/>
              <a:t> This is a tolerance for disconnected network. For example, it will connect lines that are within 1m by default.</a:t>
            </a:r>
          </a:p>
          <a:p>
            <a:endParaRPr lang="en-GB" sz="1200" dirty="0"/>
          </a:p>
          <a:p>
            <a:r>
              <a:rPr lang="en-GB" sz="1200" b="1" dirty="0"/>
              <a:t>Polygon tolerance</a:t>
            </a:r>
            <a:r>
              <a:rPr lang="en-GB" sz="1200" dirty="0"/>
              <a:t> The Catchment Analyser tool creates concave hull polygons from a specific origin. The polygon tolerance defines the level of 'concaveness' of the catchment. The lower the value, the more concave and the higher the value the more convex.</a:t>
            </a:r>
          </a:p>
          <a:p>
            <a:endParaRPr lang="en-GB" sz="1200" dirty="0"/>
          </a:p>
          <a:p>
            <a:r>
              <a:rPr lang="en-GB" sz="1200" b="1" dirty="0"/>
              <a:t>Catchment network</a:t>
            </a:r>
            <a:r>
              <a:rPr lang="en-GB" sz="1200" dirty="0"/>
              <a:t> The tool provides a catchment network output based on the original network layer with cost information on every origin. If checked the tool will generate the network as a temporary layer or as a shapefile using the browse button. </a:t>
            </a:r>
          </a:p>
          <a:p>
            <a:r>
              <a:rPr lang="en-GB" sz="1200" dirty="0"/>
              <a:t/>
            </a:r>
            <a:br>
              <a:rPr lang="en-GB" sz="1200" dirty="0"/>
            </a:br>
            <a:r>
              <a:rPr lang="en-GB" sz="1200" b="1" dirty="0"/>
              <a:t>Catchment polygon</a:t>
            </a:r>
            <a:r>
              <a:rPr lang="en-GB" sz="1200" dirty="0"/>
              <a:t> The tool provides a catchment polygon output for each origin and each specified cost. If checked the tool will generate the polygons as a temporary layer or as a shapefile using the browse button. </a:t>
            </a:r>
          </a:p>
        </p:txBody>
      </p:sp>
      <p:sp>
        <p:nvSpPr>
          <p:cNvPr id="23" name="TextBox 2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603911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95410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 is a plugin to modify the geometry of gates used in space syntax movement observations. Gates are usually drawn perpendicular to the axial line, with varying lengths. For presentation of movement observations the typical output is a map showing lines along the axial lines to indicate the movement direction. The gates should all be rotated 90degrees and have the same length.</a:t>
            </a:r>
            <a:endParaRPr lang="en-GB" sz="1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2"/>
          <a:srcRect b="4618"/>
          <a:stretch/>
        </p:blipFill>
        <p:spPr>
          <a:xfrm>
            <a:off x="869950" y="709613"/>
            <a:ext cx="8140699" cy="48529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Tree>
    <p:extLst>
      <p:ext uri="{BB962C8B-B14F-4D97-AF65-F5344CB8AC3E}">
        <p14:creationId xmlns:p14="http://schemas.microsoft.com/office/powerpoint/2010/main" val="1345842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4399" t="42110" r="54683" b="28742"/>
          <a:stretch/>
        </p:blipFill>
        <p:spPr>
          <a:xfrm>
            <a:off x="729570" y="1004888"/>
            <a:ext cx="1968415" cy="1159868"/>
          </a:xfrm>
          <a:prstGeom prst="rect">
            <a:avLst/>
          </a:prstGeom>
          <a:ln>
            <a:noFill/>
          </a:ln>
        </p:spPr>
      </p:pic>
      <p:sp>
        <p:nvSpPr>
          <p:cNvPr id="4" name="Rectangle 3"/>
          <p:cNvSpPr/>
          <p:nvPr/>
        </p:nvSpPr>
        <p:spPr>
          <a:xfrm>
            <a:off x="5345113" y="709613"/>
            <a:ext cx="4951412" cy="3046988"/>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Gates layer</a:t>
            </a:r>
            <a:r>
              <a:rPr lang="en-GB" sz="1200" dirty="0">
                <a:solidFill>
                  <a:srgbClr val="24292E"/>
                </a:solidFill>
                <a:latin typeface="Arial" panose="020B0604020202020204" pitchFamily="34" charset="0"/>
                <a:cs typeface="Arial" panose="020B0604020202020204" pitchFamily="34" charset="0"/>
              </a:rPr>
              <a:t> Choose the line-based gate layer from the drop-down menu that you want to transform</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Rotate Line</a:t>
            </a:r>
            <a:r>
              <a:rPr lang="en-GB" sz="1200" dirty="0">
                <a:solidFill>
                  <a:srgbClr val="24292E"/>
                </a:solidFill>
                <a:latin typeface="Arial" panose="020B0604020202020204" pitchFamily="34" charset="0"/>
                <a:cs typeface="Arial" panose="020B0604020202020204" pitchFamily="34" charset="0"/>
              </a:rPr>
              <a:t> (degree) Define the angle in degrees for rotating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Resize Line</a:t>
            </a:r>
            <a:r>
              <a:rPr lang="en-GB" sz="1200" dirty="0">
                <a:solidFill>
                  <a:srgbClr val="24292E"/>
                </a:solidFill>
                <a:latin typeface="Arial" panose="020B0604020202020204" pitchFamily="34" charset="0"/>
                <a:cs typeface="Arial" panose="020B0604020202020204" pitchFamily="34" charset="0"/>
              </a:rPr>
              <a:t> (metre) Define the length in metres for resizing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Rescale Line</a:t>
            </a:r>
            <a:r>
              <a:rPr lang="en-GB" sz="1200" dirty="0">
                <a:solidFill>
                  <a:srgbClr val="24292E"/>
                </a:solidFill>
                <a:latin typeface="Arial" panose="020B0604020202020204" pitchFamily="34" charset="0"/>
                <a:cs typeface="Arial" panose="020B0604020202020204" pitchFamily="34" charset="0"/>
              </a:rPr>
              <a:t> (multiple) Define the multiple in ratio for rescaling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Transform</a:t>
            </a:r>
            <a:r>
              <a:rPr lang="en-GB" sz="1200" dirty="0">
                <a:solidFill>
                  <a:srgbClr val="24292E"/>
                </a:solidFill>
                <a:latin typeface="Arial" panose="020B0604020202020204" pitchFamily="34" charset="0"/>
                <a:cs typeface="Arial" panose="020B0604020202020204" pitchFamily="34" charset="0"/>
              </a:rPr>
              <a:t> Pressing the transform button will activate the analysis for the selected transformation</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Close</a:t>
            </a:r>
            <a:r>
              <a:rPr lang="en-GB" sz="1200" dirty="0">
                <a:solidFill>
                  <a:srgbClr val="24292E"/>
                </a:solidFill>
                <a:latin typeface="Arial" panose="020B0604020202020204" pitchFamily="34" charset="0"/>
                <a:cs typeface="Arial" panose="020B0604020202020204" pitchFamily="34" charset="0"/>
              </a:rPr>
              <a:t> Pressing close will close and terminate the Gate Transformer</a:t>
            </a:r>
            <a:endParaRPr lang="en-GB" sz="1200" b="0" i="0" dirty="0">
              <a:solidFill>
                <a:srgbClr val="24292E"/>
              </a:solidFill>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a:srcRect l="13681" t="39304" r="53800" b="28258"/>
          <a:stretch/>
        </p:blipFill>
        <p:spPr>
          <a:xfrm>
            <a:off x="656999" y="2685631"/>
            <a:ext cx="2098901" cy="1308520"/>
          </a:xfrm>
          <a:prstGeom prst="rect">
            <a:avLst/>
          </a:prstGeom>
          <a:ln>
            <a:noFill/>
          </a:ln>
        </p:spPr>
      </p:pic>
      <p:pic>
        <p:nvPicPr>
          <p:cNvPr id="10" name="Picture 9"/>
          <p:cNvPicPr>
            <a:picLocks noChangeAspect="1"/>
          </p:cNvPicPr>
          <p:nvPr/>
        </p:nvPicPr>
        <p:blipFill rotWithShape="1">
          <a:blip r:embed="rId4"/>
          <a:srcRect l="15006" t="42819" r="53804" b="29923"/>
          <a:stretch/>
        </p:blipFill>
        <p:spPr>
          <a:xfrm>
            <a:off x="693283" y="4685866"/>
            <a:ext cx="2026331" cy="1106803"/>
          </a:xfrm>
          <a:prstGeom prst="rect">
            <a:avLst/>
          </a:prstGeom>
        </p:spPr>
      </p:pic>
      <p:grpSp>
        <p:nvGrpSpPr>
          <p:cNvPr id="2" name="Group 1"/>
          <p:cNvGrpSpPr/>
          <p:nvPr/>
        </p:nvGrpSpPr>
        <p:grpSpPr>
          <a:xfrm>
            <a:off x="2870200" y="1341967"/>
            <a:ext cx="2173742" cy="4919615"/>
            <a:chOff x="2870200" y="1341967"/>
            <a:chExt cx="2173742" cy="4919615"/>
          </a:xfrm>
        </p:grpSpPr>
        <p:sp>
          <p:nvSpPr>
            <p:cNvPr id="11" name="TextBox 10"/>
            <p:cNvSpPr txBox="1"/>
            <p:nvPr/>
          </p:nvSpPr>
          <p:spPr>
            <a:xfrm>
              <a:off x="3587069" y="2114789"/>
              <a:ext cx="1277031" cy="246221"/>
            </a:xfrm>
            <a:prstGeom prst="rect">
              <a:avLst/>
            </a:prstGeom>
            <a:noFill/>
          </p:spPr>
          <p:txBody>
            <a:bodyPr wrap="square" rtlCol="0">
              <a:spAutoFit/>
            </a:bodyPr>
            <a:lstStyle/>
            <a:p>
              <a:r>
                <a:rPr lang="en-GB" sz="1000" b="1" dirty="0"/>
                <a:t>Rotate Line</a:t>
              </a:r>
            </a:p>
          </p:txBody>
        </p:sp>
        <p:cxnSp>
          <p:nvCxnSpPr>
            <p:cNvPr id="16" name="Straight Connector 15"/>
            <p:cNvCxnSpPr/>
            <p:nvPr/>
          </p:nvCxnSpPr>
          <p:spPr bwMode="auto">
            <a:xfrm flipV="1">
              <a:off x="3085420" y="1341967"/>
              <a:ext cx="0" cy="569901"/>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21" name="Straight Connector 20"/>
            <p:cNvCxnSpPr/>
            <p:nvPr/>
          </p:nvCxnSpPr>
          <p:spPr bwMode="auto">
            <a:xfrm>
              <a:off x="4425950" y="166053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25" name="Arrow: Right 24"/>
            <p:cNvSpPr/>
            <p:nvPr/>
          </p:nvSpPr>
          <p:spPr bwMode="auto">
            <a:xfrm>
              <a:off x="3714750" y="147631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1" name="Straight Connector 30"/>
            <p:cNvCxnSpPr/>
            <p:nvPr/>
          </p:nvCxnSpPr>
          <p:spPr bwMode="auto">
            <a:xfrm>
              <a:off x="4679950" y="34067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32" name="Arrow: Right 31"/>
            <p:cNvSpPr/>
            <p:nvPr/>
          </p:nvSpPr>
          <p:spPr bwMode="auto">
            <a:xfrm>
              <a:off x="3714750" y="32225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3" name="Straight Connector 32"/>
            <p:cNvCxnSpPr/>
            <p:nvPr/>
          </p:nvCxnSpPr>
          <p:spPr bwMode="auto">
            <a:xfrm>
              <a:off x="2870200" y="34067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5" name="Straight Connector 34"/>
            <p:cNvCxnSpPr/>
            <p:nvPr/>
          </p:nvCxnSpPr>
          <p:spPr bwMode="auto">
            <a:xfrm>
              <a:off x="4679950" y="4994286"/>
              <a:ext cx="363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6" name="Straight Connector 35"/>
            <p:cNvCxnSpPr/>
            <p:nvPr/>
          </p:nvCxnSpPr>
          <p:spPr bwMode="auto">
            <a:xfrm>
              <a:off x="2870200" y="49942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7" name="Straight Connector 36"/>
            <p:cNvCxnSpPr/>
            <p:nvPr/>
          </p:nvCxnSpPr>
          <p:spPr bwMode="auto">
            <a:xfrm>
              <a:off x="2870200" y="5413386"/>
              <a:ext cx="4254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9" name="Straight Connector 38"/>
            <p:cNvCxnSpPr/>
            <p:nvPr/>
          </p:nvCxnSpPr>
          <p:spPr bwMode="auto">
            <a:xfrm>
              <a:off x="4679950" y="54133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41" name="Arrow: Right 40"/>
            <p:cNvSpPr/>
            <p:nvPr/>
          </p:nvSpPr>
          <p:spPr bwMode="auto">
            <a:xfrm>
              <a:off x="3714750" y="50640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43" name="TextBox 42"/>
            <p:cNvSpPr txBox="1"/>
            <p:nvPr/>
          </p:nvSpPr>
          <p:spPr>
            <a:xfrm>
              <a:off x="3593419" y="4093844"/>
              <a:ext cx="972231" cy="246221"/>
            </a:xfrm>
            <a:prstGeom prst="rect">
              <a:avLst/>
            </a:prstGeom>
            <a:noFill/>
          </p:spPr>
          <p:txBody>
            <a:bodyPr wrap="square" rtlCol="0">
              <a:spAutoFit/>
            </a:bodyPr>
            <a:lstStyle/>
            <a:p>
              <a:r>
                <a:rPr lang="en-GB" sz="1000" b="1" dirty="0"/>
                <a:t>Resize Line</a:t>
              </a:r>
            </a:p>
          </p:txBody>
        </p:sp>
        <p:sp>
          <p:nvSpPr>
            <p:cNvPr id="44" name="TextBox 43"/>
            <p:cNvSpPr txBox="1"/>
            <p:nvPr/>
          </p:nvSpPr>
          <p:spPr>
            <a:xfrm>
              <a:off x="3478326" y="6015361"/>
              <a:ext cx="1035731" cy="246221"/>
            </a:xfrm>
            <a:prstGeom prst="rect">
              <a:avLst/>
            </a:prstGeom>
            <a:noFill/>
          </p:spPr>
          <p:txBody>
            <a:bodyPr wrap="square" rtlCol="0">
              <a:spAutoFit/>
            </a:bodyPr>
            <a:lstStyle/>
            <a:p>
              <a:r>
                <a:rPr lang="en-GB" sz="1000" b="1" dirty="0"/>
                <a:t>Rescale Line</a:t>
              </a:r>
            </a:p>
          </p:txBody>
        </p:sp>
      </p:grpSp>
      <p:sp>
        <p:nvSpPr>
          <p:cNvPr id="27" name="TextBox 2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Tree>
    <p:extLst>
      <p:ext uri="{BB962C8B-B14F-4D97-AF65-F5344CB8AC3E}">
        <p14:creationId xmlns:p14="http://schemas.microsoft.com/office/powerpoint/2010/main" val="2756084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Connecting and analysing the various results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4</a:t>
            </a:r>
          </a:p>
        </p:txBody>
      </p:sp>
      <p:sp>
        <p:nvSpPr>
          <p:cNvPr id="5" name="Oval 4"/>
          <p:cNvSpPr/>
          <p:nvPr/>
        </p:nvSpPr>
        <p:spPr bwMode="auto">
          <a:xfrm>
            <a:off x="456837" y="4033855"/>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QGIS methods for space syntax research</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Questions and Discussion</a:t>
            </a:r>
          </a:p>
        </p:txBody>
      </p:sp>
      <p:sp>
        <p:nvSpPr>
          <p:cNvPr id="5" name="Oval 4"/>
          <p:cNvSpPr/>
          <p:nvPr/>
        </p:nvSpPr>
        <p:spPr bwMode="auto">
          <a:xfrm>
            <a:off x="456837" y="4922855"/>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25316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4737193"/>
          </a:xfrm>
          <a:prstGeom prst="rect">
            <a:avLst/>
          </a:prstGeom>
          <a:noFill/>
        </p:spPr>
        <p:txBody>
          <a:bodyPr wrap="square" rtlCol="0">
            <a:spAutoFit/>
          </a:bodyPr>
          <a:lstStyle/>
          <a:p>
            <a:pPr>
              <a:lnSpc>
                <a:spcPct val="150000"/>
              </a:lnSpc>
            </a:pPr>
            <a:r>
              <a:rPr lang="en-GB" sz="2000" b="1" dirty="0">
                <a:latin typeface="Gill Sans"/>
                <a:cs typeface="Gill Sans"/>
              </a:rPr>
              <a:t>Thank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SST repository</a:t>
            </a:r>
            <a:r>
              <a:rPr lang="en-GB" sz="1400" dirty="0" smtClean="0">
                <a:latin typeface="Gill Sans"/>
                <a:cs typeface="Gill Sans"/>
              </a:rPr>
              <a:t>:</a:t>
            </a:r>
          </a:p>
          <a:p>
            <a:pPr>
              <a:lnSpc>
                <a:spcPct val="150000"/>
              </a:lnSpc>
            </a:pPr>
            <a:r>
              <a:rPr lang="en-GB" sz="1400" dirty="0">
                <a:latin typeface="Gill Sans"/>
                <a:cs typeface="Gill Sans"/>
              </a:rPr>
              <a:t>https://</a:t>
            </a:r>
            <a:r>
              <a:rPr lang="en-GB" sz="1400" dirty="0" err="1">
                <a:latin typeface="Gill Sans"/>
                <a:cs typeface="Gill Sans"/>
              </a:rPr>
              <a:t>github.com</a:t>
            </a:r>
            <a:r>
              <a:rPr lang="en-GB" sz="1400" dirty="0">
                <a:latin typeface="Gill Sans"/>
                <a:cs typeface="Gill Sans"/>
              </a:rPr>
              <a:t>/</a:t>
            </a:r>
            <a:r>
              <a:rPr lang="en-GB" sz="1400" dirty="0" err="1">
                <a:latin typeface="Gill Sans"/>
                <a:cs typeface="Gill Sans"/>
              </a:rPr>
              <a:t>SpaceGroupUCL</a:t>
            </a:r>
            <a:r>
              <a:rPr lang="en-GB" sz="1400" dirty="0">
                <a:latin typeface="Gill Sans"/>
                <a:cs typeface="Gill Sans"/>
              </a:rPr>
              <a:t>/</a:t>
            </a:r>
            <a:r>
              <a:rPr lang="en-GB" sz="1400" dirty="0" err="1">
                <a:latin typeface="Gill Sans"/>
                <a:cs typeface="Gill Sans"/>
              </a:rPr>
              <a:t>qgisSpaceSyntaxToolkit</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a:latin typeface="Gill Sans"/>
                <a:cs typeface="Gill Sans"/>
              </a:rPr>
              <a:t>SST mailing list</a:t>
            </a:r>
            <a:r>
              <a:rPr lang="en-GB" sz="1400" dirty="0" smtClean="0">
                <a:latin typeface="Gill Sans"/>
                <a:cs typeface="Gill Sans"/>
              </a:rPr>
              <a:t>:</a:t>
            </a:r>
          </a:p>
          <a:p>
            <a:pPr>
              <a:lnSpc>
                <a:spcPct val="150000"/>
              </a:lnSpc>
            </a:pPr>
            <a:r>
              <a:rPr lang="en-GB" sz="1400" dirty="0">
                <a:latin typeface="Gill Sans"/>
                <a:cs typeface="Gill Sans"/>
              </a:rPr>
              <a:t>https://</a:t>
            </a:r>
            <a:r>
              <a:rPr lang="en-GB" sz="1400" dirty="0" err="1">
                <a:latin typeface="Gill Sans"/>
                <a:cs typeface="Gill Sans"/>
              </a:rPr>
              <a:t>www.jiscmail.ac.uk</a:t>
            </a:r>
            <a:r>
              <a:rPr lang="en-GB" sz="1400" dirty="0">
                <a:latin typeface="Gill Sans"/>
                <a:cs typeface="Gill Sans"/>
              </a:rPr>
              <a:t>/</a:t>
            </a:r>
            <a:r>
              <a:rPr lang="en-GB" sz="1400" dirty="0" err="1">
                <a:latin typeface="Gill Sans"/>
                <a:cs typeface="Gill Sans"/>
              </a:rPr>
              <a:t>cgi</a:t>
            </a:r>
            <a:r>
              <a:rPr lang="en-GB" sz="1400" dirty="0">
                <a:latin typeface="Gill Sans"/>
                <a:cs typeface="Gill Sans"/>
              </a:rPr>
              <a:t>-bin/webadmin?A0=SPACESYNTAX-TOOLKIT</a:t>
            </a:r>
            <a:endParaRPr lang="en-GB" sz="1400" dirty="0" smtClean="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Space Syntax limited repository:</a:t>
            </a:r>
          </a:p>
          <a:p>
            <a:pPr>
              <a:lnSpc>
                <a:spcPct val="150000"/>
              </a:lnSpc>
            </a:pPr>
            <a:r>
              <a:rPr lang="en-GB" sz="1400" dirty="0" smtClean="0">
                <a:latin typeface="Gill Sans"/>
                <a:cs typeface="Gill Sans"/>
              </a:rPr>
              <a:t>https</a:t>
            </a:r>
            <a:r>
              <a:rPr lang="en-GB" sz="1400" dirty="0">
                <a:latin typeface="Gill Sans"/>
                <a:cs typeface="Gill Sans"/>
              </a:rPr>
              <a:t>://</a:t>
            </a:r>
            <a:r>
              <a:rPr lang="en-GB" sz="1400" dirty="0" err="1">
                <a:latin typeface="Gill Sans"/>
                <a:cs typeface="Gill Sans"/>
              </a:rPr>
              <a:t>github.com</a:t>
            </a:r>
            <a:r>
              <a:rPr lang="en-GB" sz="1400" dirty="0">
                <a:latin typeface="Gill Sans"/>
                <a:cs typeface="Gill Sans"/>
              </a:rPr>
              <a:t>/</a:t>
            </a:r>
            <a:r>
              <a:rPr lang="en-GB" sz="1400" dirty="0" err="1">
                <a:latin typeface="Gill Sans"/>
                <a:cs typeface="Gill Sans"/>
              </a:rPr>
              <a:t>spacesyntax</a:t>
            </a:r>
            <a:r>
              <a:rPr lang="en-GB" sz="1400" dirty="0">
                <a:latin typeface="Gill Sans"/>
                <a:cs typeface="Gill Sans"/>
              </a:rPr>
              <a:t> </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a:t>
            </a:r>
            <a:r>
              <a:rPr lang="en-GB" sz="1400" dirty="0" smtClean="0">
                <a:latin typeface="Gill Sans"/>
                <a:cs typeface="Gill Sans"/>
              </a:rPr>
              <a:t>syntax </a:t>
            </a:r>
            <a:r>
              <a:rPr lang="en-GB" sz="1400" dirty="0">
                <a:latin typeface="Gill Sans"/>
                <a:cs typeface="Gill Sans"/>
              </a:rPr>
              <a:t>mailing list</a:t>
            </a:r>
            <a:r>
              <a:rPr lang="en-GB" sz="1400" dirty="0" smtClean="0">
                <a:latin typeface="Gill Sans"/>
                <a:cs typeface="Gill Sans"/>
              </a:rPr>
              <a:t>:</a:t>
            </a:r>
          </a:p>
          <a:p>
            <a:pPr>
              <a:lnSpc>
                <a:spcPct val="150000"/>
              </a:lnSpc>
            </a:pPr>
            <a:r>
              <a:rPr lang="en-GB" sz="1400" dirty="0">
                <a:latin typeface="Gill Sans"/>
                <a:cs typeface="Gill Sans"/>
              </a:rPr>
              <a:t>https://</a:t>
            </a:r>
            <a:r>
              <a:rPr lang="en-GB" sz="1400" dirty="0" err="1">
                <a:latin typeface="Gill Sans"/>
                <a:cs typeface="Gill Sans"/>
              </a:rPr>
              <a:t>www.jiscmail.ac.uk</a:t>
            </a:r>
            <a:r>
              <a:rPr lang="en-GB" sz="1400" dirty="0">
                <a:latin typeface="Gill Sans"/>
                <a:cs typeface="Gill Sans"/>
              </a:rPr>
              <a:t>/</a:t>
            </a:r>
            <a:r>
              <a:rPr lang="en-GB" sz="1400" dirty="0" err="1">
                <a:latin typeface="Gill Sans"/>
                <a:cs typeface="Gill Sans"/>
              </a:rPr>
              <a:t>cgi</a:t>
            </a:r>
            <a:r>
              <a:rPr lang="en-GB" sz="1400" dirty="0">
                <a:latin typeface="Gill Sans"/>
                <a:cs typeface="Gill Sans"/>
              </a:rPr>
              <a:t>-bin/webadmin?A0=SPACESYNTAX</a:t>
            </a:r>
          </a:p>
        </p:txBody>
      </p:sp>
    </p:spTree>
    <p:extLst>
      <p:ext uri="{BB962C8B-B14F-4D97-AF65-F5344CB8AC3E}">
        <p14:creationId xmlns:p14="http://schemas.microsoft.com/office/powerpoint/2010/main" val="1759085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Who are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Name and affiliation</a:t>
            </a:r>
          </a:p>
        </p:txBody>
      </p:sp>
    </p:spTree>
    <p:extLst>
      <p:ext uri="{BB962C8B-B14F-4D97-AF65-F5344CB8AC3E}">
        <p14:creationId xmlns:p14="http://schemas.microsoft.com/office/powerpoint/2010/main" val="2672455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Who are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Name and affiliation</a:t>
            </a:r>
          </a:p>
        </p:txBody>
      </p:sp>
      <p:graphicFrame>
        <p:nvGraphicFramePr>
          <p:cNvPr id="8" name="Table 7"/>
          <p:cNvGraphicFramePr>
            <a:graphicFrameLocks noGrp="1"/>
          </p:cNvGraphicFramePr>
          <p:nvPr>
            <p:extLst>
              <p:ext uri="{D42A27DB-BD31-4B8C-83A1-F6EECF244321}">
                <p14:modId xmlns:p14="http://schemas.microsoft.com/office/powerpoint/2010/main" val="3851271442"/>
              </p:ext>
            </p:extLst>
          </p:nvPr>
        </p:nvGraphicFramePr>
        <p:xfrm>
          <a:off x="5294944" y="2827733"/>
          <a:ext cx="4502980" cy="2407248"/>
        </p:xfrm>
        <a:graphic>
          <a:graphicData uri="http://schemas.openxmlformats.org/drawingml/2006/table">
            <a:tbl>
              <a:tblPr firstRow="1" bandRow="1"/>
              <a:tblGrid>
                <a:gridCol w="1303898">
                  <a:extLst>
                    <a:ext uri="{9D8B030D-6E8A-4147-A177-3AD203B41FA5}">
                      <a16:colId xmlns="" xmlns:a16="http://schemas.microsoft.com/office/drawing/2014/main" val="20000"/>
                    </a:ext>
                  </a:extLst>
                </a:gridCol>
                <a:gridCol w="1769897">
                  <a:extLst>
                    <a:ext uri="{9D8B030D-6E8A-4147-A177-3AD203B41FA5}">
                      <a16:colId xmlns="" xmlns:a16="http://schemas.microsoft.com/office/drawing/2014/main" val="20001"/>
                    </a:ext>
                  </a:extLst>
                </a:gridCol>
                <a:gridCol w="1429185">
                  <a:extLst>
                    <a:ext uri="{9D8B030D-6E8A-4147-A177-3AD203B41FA5}">
                      <a16:colId xmlns="" xmlns:a16="http://schemas.microsoft.com/office/drawing/2014/main" val="20002"/>
                    </a:ext>
                  </a:extLst>
                </a:gridCol>
              </a:tblGrid>
              <a:tr h="488476">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endParaRPr lang="en-US" sz="2000" dirty="0">
                        <a:latin typeface="Gill Sans"/>
                        <a:cs typeface="Gill Sans"/>
                      </a:endParaRP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r>
                        <a:rPr lang="en-US" sz="2000" b="0" dirty="0">
                          <a:solidFill>
                            <a:schemeClr val="bg1"/>
                          </a:solidFill>
                          <a:latin typeface="Gill Sans"/>
                          <a:cs typeface="Gill Sans"/>
                        </a:rPr>
                        <a:t>Yes / Some</a:t>
                      </a: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r>
                        <a:rPr lang="en-US" sz="2000" b="0" dirty="0">
                          <a:solidFill>
                            <a:schemeClr val="bg1"/>
                          </a:solidFill>
                          <a:latin typeface="Gill Sans"/>
                          <a:cs typeface="Gill Sans"/>
                        </a:rPr>
                        <a:t>No</a:t>
                      </a: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extLst>
                  <a:ext uri="{0D108BD9-81ED-4DB2-BD59-A6C34878D82A}">
                    <a16:rowId xmlns="" xmlns:a16="http://schemas.microsoft.com/office/drawing/2014/main" val="10000"/>
                  </a:ext>
                </a:extLst>
              </a:tr>
              <a:tr h="453344">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space syntax</a:t>
                      </a: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3</a:t>
                      </a:r>
                      <a:endParaRPr lang="en-US" sz="1800" dirty="0">
                        <a:latin typeface="Gill Sans"/>
                        <a:cs typeface="Gill Sans"/>
                      </a:endParaRP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a:latin typeface="Gill Sans"/>
                          <a:cs typeface="Gill Sans"/>
                        </a:rPr>
                        <a:t>0</a:t>
                      </a: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 xmlns:a16="http://schemas.microsoft.com/office/drawing/2014/main" val="10001"/>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err="1">
                          <a:latin typeface="Gill Sans"/>
                          <a:cs typeface="Gill Sans"/>
                        </a:rPr>
                        <a:t>depthmapX</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2</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1</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 xmlns:a16="http://schemas.microsoft.com/office/drawing/2014/main" val="10002"/>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smtClean="0">
                          <a:latin typeface="Gill Sans"/>
                          <a:cs typeface="Gill Sans"/>
                        </a:rPr>
                        <a:t>QGIS</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1</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2</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 xmlns:a16="http://schemas.microsoft.com/office/drawing/2014/main" val="10003"/>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smtClean="0">
                          <a:latin typeface="Gill Sans"/>
                          <a:cs typeface="Gill Sans"/>
                        </a:rPr>
                        <a:t>GIS</a:t>
                      </a:r>
                      <a:endParaRPr lang="en-US" sz="1800" dirty="0">
                        <a:latin typeface="Gill Sans"/>
                        <a:cs typeface="Gill Sans"/>
                      </a:endParaRP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a:latin typeface="Gill Sans"/>
                          <a:cs typeface="Gill Sans"/>
                        </a:rPr>
                        <a:t>2</a:t>
                      </a: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1</a:t>
                      </a:r>
                      <a:endParaRPr lang="en-US" sz="1800" dirty="0">
                        <a:latin typeface="Gill Sans"/>
                        <a:cs typeface="Gill Sans"/>
                      </a:endParaRP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extLst>
                  <a:ext uri="{0D108BD9-81ED-4DB2-BD59-A6C34878D82A}">
                    <a16:rowId xmlns="" xmlns:a16="http://schemas.microsoft.com/office/drawing/2014/main" val="10004"/>
                  </a:ext>
                </a:extLst>
              </a:tr>
            </a:tbl>
          </a:graphicData>
        </a:graphic>
      </p:graphicFrame>
      <p:sp>
        <p:nvSpPr>
          <p:cNvPr id="9" name="TextBox 8"/>
          <p:cNvSpPr txBox="1"/>
          <p:nvPr/>
        </p:nvSpPr>
        <p:spPr>
          <a:xfrm>
            <a:off x="5304081" y="5273355"/>
            <a:ext cx="3305162" cy="397545"/>
          </a:xfrm>
          <a:prstGeom prst="rect">
            <a:avLst/>
          </a:prstGeom>
          <a:noFill/>
        </p:spPr>
        <p:txBody>
          <a:bodyPr wrap="none" rtlCol="0">
            <a:spAutoFit/>
          </a:bodyPr>
          <a:lstStyle/>
          <a:p>
            <a:pPr marL="0" marR="0" lvl="0" indent="0" defTabSz="914400" eaLnBrk="1" latinLnBrk="0" hangingPunct="1">
              <a:lnSpc>
                <a:spcPct val="150000"/>
              </a:lnSpc>
              <a:buClrTx/>
              <a:buSzTx/>
              <a:buFontTx/>
              <a:buNone/>
              <a:tabLst/>
              <a:defRPr/>
            </a:pPr>
            <a:r>
              <a:rPr lang="en-US" sz="1400" dirty="0">
                <a:latin typeface="Gill Sans"/>
                <a:cs typeface="Gill Sans"/>
              </a:rPr>
              <a:t>Note: based on 3</a:t>
            </a:r>
            <a:r>
              <a:rPr lang="en-US" sz="1400" dirty="0" smtClean="0">
                <a:latin typeface="Gill Sans"/>
                <a:cs typeface="Gill Sans"/>
              </a:rPr>
              <a:t> </a:t>
            </a:r>
            <a:r>
              <a:rPr lang="en-US" sz="1400" dirty="0">
                <a:latin typeface="Gill Sans"/>
                <a:cs typeface="Gill Sans"/>
              </a:rPr>
              <a:t>participant’s </a:t>
            </a:r>
            <a:r>
              <a:rPr lang="en-US" sz="1400" dirty="0" smtClean="0">
                <a:latin typeface="Gill Sans"/>
                <a:cs typeface="Gill Sans"/>
              </a:rPr>
              <a:t>responses…</a:t>
            </a:r>
            <a:endParaRPr lang="en-US" sz="1400" dirty="0">
              <a:latin typeface="Gill Sans"/>
              <a:cs typeface="Gill Sans"/>
            </a:endParaRPr>
          </a:p>
        </p:txBody>
      </p:sp>
    </p:spTree>
    <p:extLst>
      <p:ext uri="{BB962C8B-B14F-4D97-AF65-F5344CB8AC3E}">
        <p14:creationId xmlns:p14="http://schemas.microsoft.com/office/powerpoint/2010/main" val="3318952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245024"/>
          </a:xfrm>
          <a:prstGeom prst="rect">
            <a:avLst/>
          </a:prstGeom>
          <a:noFill/>
        </p:spPr>
        <p:txBody>
          <a:bodyPr wrap="square" rtlCol="0">
            <a:spAutoFit/>
          </a:bodyPr>
          <a:lstStyle/>
          <a:p>
            <a:pPr>
              <a:lnSpc>
                <a:spcPct val="150000"/>
              </a:lnSpc>
            </a:pPr>
            <a:r>
              <a:rPr lang="en-GB" sz="1400" b="1" dirty="0">
                <a:latin typeface="Gill Sans"/>
                <a:cs typeface="Gill Sans"/>
              </a:rPr>
              <a:t>Objectives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how to use the 'Space Syntax Toolkit' (SST) for QGIS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its latest features and tools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Explore various space syntax analysis workflows in QGIS</a:t>
            </a: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Main objective is not to…</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space syntax theory and methods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the </a:t>
            </a:r>
            <a:r>
              <a:rPr lang="en-GB" sz="1400" dirty="0" err="1">
                <a:latin typeface="Gill Sans"/>
                <a:cs typeface="Gill Sans"/>
              </a:rPr>
              <a:t>depthmapX</a:t>
            </a:r>
            <a:r>
              <a:rPr lang="en-GB" sz="1400" dirty="0">
                <a:latin typeface="Gill Sans"/>
                <a:cs typeface="Gill Sans"/>
              </a:rPr>
              <a:t> software</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specific space syntax applications in research</a:t>
            </a:r>
          </a:p>
        </p:txBody>
      </p:sp>
    </p:spTree>
    <p:extLst>
      <p:ext uri="{BB962C8B-B14F-4D97-AF65-F5344CB8AC3E}">
        <p14:creationId xmlns:p14="http://schemas.microsoft.com/office/powerpoint/2010/main" val="3839183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4598694"/>
          </a:xfrm>
          <a:prstGeom prst="rect">
            <a:avLst/>
          </a:prstGeom>
          <a:noFill/>
        </p:spPr>
        <p:txBody>
          <a:bodyPr wrap="square" rtlCol="0">
            <a:spAutoFit/>
          </a:bodyPr>
          <a:lstStyle/>
          <a:p>
            <a:pPr>
              <a:lnSpc>
                <a:spcPct val="150000"/>
              </a:lnSpc>
            </a:pPr>
            <a:r>
              <a:rPr lang="en-GB" sz="1400" b="1" dirty="0">
                <a:latin typeface="Gill Sans"/>
                <a:cs typeface="Gill Sans"/>
              </a:rPr>
              <a:t>Requirements</a:t>
            </a:r>
          </a:p>
          <a:p>
            <a:pPr>
              <a:lnSpc>
                <a:spcPct val="150000"/>
              </a:lnSpc>
            </a:pPr>
            <a:endParaRPr lang="en-GB" sz="1400" b="1" dirty="0">
              <a:latin typeface="Gill Sans"/>
              <a:cs typeface="Gill Sans"/>
            </a:endParaRPr>
          </a:p>
          <a:p>
            <a:pPr>
              <a:lnSpc>
                <a:spcPct val="150000"/>
              </a:lnSpc>
            </a:pPr>
            <a:r>
              <a:rPr lang="en-GB" sz="1400" dirty="0">
                <a:latin typeface="Gill Sans"/>
                <a:cs typeface="Gill Sans"/>
              </a:rPr>
              <a:t>Participants must bring their own laptops in order to carry out the practical exercises, with the necessary software pre-installed:</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QGIS 2.14 </a:t>
            </a:r>
            <a:r>
              <a:rPr lang="en-GB" sz="1400" dirty="0">
                <a:latin typeface="Gill Sans"/>
                <a:cs typeface="Gill Sans"/>
              </a:rPr>
              <a:t>LTR (or higher):</a:t>
            </a:r>
          </a:p>
          <a:p>
            <a:pPr>
              <a:lnSpc>
                <a:spcPct val="150000"/>
              </a:lnSpc>
            </a:pPr>
            <a:r>
              <a:rPr lang="en-GB" sz="1400" dirty="0">
                <a:latin typeface="Gill Sans"/>
                <a:cs typeface="Gill Sans"/>
                <a:hlinkClick r:id="rId2"/>
              </a:rPr>
              <a:t>http://qgis.org/en/site/forusers/download.html</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err="1" smtClean="0">
                <a:latin typeface="Gill Sans"/>
                <a:cs typeface="Gill Sans"/>
              </a:rPr>
              <a:t>depthmapXnet</a:t>
            </a:r>
            <a:r>
              <a:rPr lang="en-GB" sz="1400" dirty="0" smtClean="0">
                <a:latin typeface="Gill Sans"/>
                <a:cs typeface="Gill Sans"/>
              </a:rPr>
              <a:t> 0.35</a:t>
            </a:r>
            <a:r>
              <a:rPr lang="en-GB" sz="1400" dirty="0">
                <a:latin typeface="Gill Sans"/>
                <a:cs typeface="Gill Sans"/>
              </a:rPr>
              <a:t>:</a:t>
            </a:r>
          </a:p>
          <a:p>
            <a:pPr>
              <a:lnSpc>
                <a:spcPct val="150000"/>
              </a:lnSpc>
            </a:pPr>
            <a:r>
              <a:rPr lang="en-GB" sz="1400" dirty="0">
                <a:latin typeface="Gill Sans"/>
                <a:cs typeface="Gill Sans"/>
                <a:hlinkClick r:id="rId3"/>
              </a:rPr>
              <a:t>http://archtech.gr/varoudis/depthmapX/?dir=depthmapXnet</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a:t>
            </a:r>
            <a:r>
              <a:rPr lang="en-GB" sz="1400" dirty="0" smtClean="0">
                <a:latin typeface="Gill Sans"/>
                <a:cs typeface="Gill Sans"/>
              </a:rPr>
              <a:t>Toolkit:</a:t>
            </a:r>
            <a:endParaRPr lang="en-GB" sz="1400" dirty="0">
              <a:latin typeface="Gill Sans"/>
              <a:cs typeface="Gill Sans"/>
            </a:endParaRPr>
          </a:p>
          <a:p>
            <a:pPr>
              <a:lnSpc>
                <a:spcPct val="150000"/>
              </a:lnSpc>
            </a:pPr>
            <a:r>
              <a:rPr lang="en-GB" sz="1400" dirty="0">
                <a:latin typeface="Gill Sans"/>
                <a:cs typeface="Gill Sans"/>
                <a:hlinkClick r:id="rId4"/>
              </a:rPr>
              <a:t>https://github.com/SpaceGroupUCL/qgisSpaceSyntaxToolkit/wiki/Installation</a:t>
            </a:r>
            <a:r>
              <a:rPr lang="en-GB" sz="1400" dirty="0">
                <a:latin typeface="Gill Sans"/>
                <a:cs typeface="Gill Sans"/>
              </a:rPr>
              <a:t> </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Tree>
    <p:extLst>
      <p:ext uri="{BB962C8B-B14F-4D97-AF65-F5344CB8AC3E}">
        <p14:creationId xmlns:p14="http://schemas.microsoft.com/office/powerpoint/2010/main" val="3571661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4275528"/>
          </a:xfrm>
          <a:prstGeom prst="rect">
            <a:avLst/>
          </a:prstGeom>
          <a:noFill/>
        </p:spPr>
        <p:txBody>
          <a:bodyPr wrap="square" rtlCol="0">
            <a:spAutoFit/>
          </a:bodyPr>
          <a:lstStyle/>
          <a:p>
            <a:pPr>
              <a:lnSpc>
                <a:spcPct val="150000"/>
              </a:lnSpc>
            </a:pPr>
            <a:r>
              <a:rPr lang="en-GB" sz="1400" b="1" dirty="0">
                <a:latin typeface="Gill Sans"/>
                <a:cs typeface="Gill Sans"/>
              </a:rPr>
              <a:t>Programme</a:t>
            </a:r>
          </a:p>
          <a:p>
            <a:pPr>
              <a:lnSpc>
                <a:spcPct val="150000"/>
              </a:lnSpc>
            </a:pPr>
            <a:endParaRPr lang="en-GB" sz="1400" dirty="0" smtClean="0">
              <a:latin typeface="Gill Sans"/>
              <a:cs typeface="Gill Sans"/>
            </a:endParaRPr>
          </a:p>
          <a:p>
            <a:pPr>
              <a:lnSpc>
                <a:spcPct val="150000"/>
              </a:lnSpc>
            </a:pPr>
            <a:r>
              <a:rPr lang="en-GB" sz="1400" dirty="0" smtClean="0">
                <a:latin typeface="Gill Sans"/>
                <a:cs typeface="Gill Sans"/>
              </a:rPr>
              <a:t>09</a:t>
            </a:r>
            <a:r>
              <a:rPr lang="en-GB" sz="1400" dirty="0">
                <a:latin typeface="Gill Sans"/>
                <a:cs typeface="Gill Sans"/>
              </a:rPr>
              <a:t>:30 	Introduction to the workshop</a:t>
            </a:r>
          </a:p>
          <a:p>
            <a:pPr>
              <a:lnSpc>
                <a:spcPct val="150000"/>
              </a:lnSpc>
            </a:pPr>
            <a:r>
              <a:rPr lang="en-GB" sz="1400" dirty="0">
                <a:latin typeface="Gill Sans"/>
                <a:cs typeface="Gill Sans"/>
              </a:rPr>
              <a:t>09:45 	Overview of space syntax and the SST </a:t>
            </a:r>
            <a:r>
              <a:rPr lang="en-GB" sz="1400" dirty="0" smtClean="0">
                <a:latin typeface="Gill Sans"/>
                <a:cs typeface="Gill Sans"/>
              </a:rPr>
              <a:t>project</a:t>
            </a:r>
          </a:p>
          <a:p>
            <a:pPr>
              <a:lnSpc>
                <a:spcPct val="150000"/>
              </a:lnSpc>
            </a:pPr>
            <a:r>
              <a:rPr lang="en-GB" sz="1400" dirty="0" smtClean="0">
                <a:latin typeface="Gill Sans"/>
                <a:cs typeface="Gill Sans"/>
              </a:rPr>
              <a:t>10:00</a:t>
            </a:r>
            <a:r>
              <a:rPr lang="en-GB" sz="1400" dirty="0">
                <a:latin typeface="Gill Sans"/>
                <a:cs typeface="Gill Sans"/>
              </a:rPr>
              <a:t>	Task 1: </a:t>
            </a:r>
            <a:r>
              <a:rPr lang="en-GB" sz="1400" dirty="0" smtClean="0">
                <a:latin typeface="Gill Sans"/>
                <a:cs typeface="Gill Sans"/>
              </a:rPr>
              <a:t>Preparing and analysing</a:t>
            </a:r>
            <a:r>
              <a:rPr lang="en-GB" sz="1400" dirty="0">
                <a:latin typeface="Gill Sans"/>
                <a:cs typeface="Gill Sans"/>
              </a:rPr>
              <a:t> </a:t>
            </a:r>
            <a:r>
              <a:rPr lang="en-GB" sz="1400" dirty="0" smtClean="0">
                <a:latin typeface="Gill Sans"/>
                <a:cs typeface="Gill Sans"/>
              </a:rPr>
              <a:t>axial models</a:t>
            </a:r>
            <a:endParaRPr lang="en-GB" sz="1400" dirty="0">
              <a:latin typeface="Gill Sans"/>
              <a:cs typeface="Gill Sans"/>
            </a:endParaRPr>
          </a:p>
          <a:p>
            <a:pPr>
              <a:lnSpc>
                <a:spcPct val="150000"/>
              </a:lnSpc>
            </a:pPr>
            <a:r>
              <a:rPr lang="en-GB" sz="1400" b="1" dirty="0">
                <a:latin typeface="Gill Sans"/>
                <a:cs typeface="Gill Sans"/>
              </a:rPr>
              <a:t>11</a:t>
            </a:r>
            <a:r>
              <a:rPr lang="en-GB" sz="1400" b="1" dirty="0" smtClean="0">
                <a:latin typeface="Gill Sans"/>
                <a:cs typeface="Gill Sans"/>
              </a:rPr>
              <a:t>:00</a:t>
            </a:r>
            <a:r>
              <a:rPr lang="en-GB" sz="1400" b="1" dirty="0">
                <a:latin typeface="Gill Sans"/>
                <a:cs typeface="Gill Sans"/>
              </a:rPr>
              <a:t>	Break</a:t>
            </a:r>
          </a:p>
          <a:p>
            <a:pPr>
              <a:lnSpc>
                <a:spcPct val="150000"/>
              </a:lnSpc>
            </a:pPr>
            <a:r>
              <a:rPr lang="en-GB" sz="1400" dirty="0" smtClean="0">
                <a:latin typeface="Gill Sans"/>
                <a:cs typeface="Gill Sans"/>
              </a:rPr>
              <a:t>11:45	Task 2</a:t>
            </a:r>
            <a:r>
              <a:rPr lang="en-GB" sz="1400" dirty="0">
                <a:latin typeface="Gill Sans"/>
                <a:cs typeface="Gill Sans"/>
              </a:rPr>
              <a:t>: Preparing and analysing road centre line </a:t>
            </a:r>
            <a:r>
              <a:rPr lang="en-GB" sz="1400" dirty="0" smtClean="0">
                <a:latin typeface="Gill Sans"/>
                <a:cs typeface="Gill Sans"/>
              </a:rPr>
              <a:t>models</a:t>
            </a:r>
          </a:p>
          <a:p>
            <a:pPr>
              <a:lnSpc>
                <a:spcPct val="150000"/>
              </a:lnSpc>
            </a:pPr>
            <a:r>
              <a:rPr lang="en-GB" sz="1400" dirty="0" smtClean="0">
                <a:latin typeface="Gill Sans"/>
                <a:cs typeface="Gill Sans"/>
              </a:rPr>
              <a:t>12</a:t>
            </a:r>
            <a:r>
              <a:rPr lang="en-GB" sz="1400" dirty="0">
                <a:latin typeface="Gill Sans"/>
                <a:cs typeface="Gill Sans"/>
              </a:rPr>
              <a:t>:30	Visualisation and discussion of the </a:t>
            </a:r>
            <a:r>
              <a:rPr lang="en-GB" sz="1400" dirty="0" smtClean="0">
                <a:latin typeface="Gill Sans"/>
                <a:cs typeface="Gill Sans"/>
              </a:rPr>
              <a:t>results</a:t>
            </a:r>
            <a:endParaRPr lang="en-GB" sz="1400" b="1" dirty="0" smtClean="0">
              <a:latin typeface="Gill Sans"/>
              <a:cs typeface="Gill Sans"/>
            </a:endParaRPr>
          </a:p>
          <a:p>
            <a:pPr>
              <a:lnSpc>
                <a:spcPct val="150000"/>
              </a:lnSpc>
            </a:pPr>
            <a:r>
              <a:rPr lang="en-GB" sz="1400" b="1" dirty="0" smtClean="0">
                <a:latin typeface="Gill Sans"/>
                <a:cs typeface="Gill Sans"/>
              </a:rPr>
              <a:t>13</a:t>
            </a:r>
            <a:r>
              <a:rPr lang="en-GB" sz="1400" b="1" dirty="0">
                <a:latin typeface="Gill Sans"/>
                <a:cs typeface="Gill Sans"/>
              </a:rPr>
              <a:t>:00	Lunch </a:t>
            </a:r>
            <a:r>
              <a:rPr lang="en-GB" sz="1400" b="1" dirty="0" smtClean="0">
                <a:latin typeface="Gill Sans"/>
                <a:cs typeface="Gill Sans"/>
              </a:rPr>
              <a:t>Break</a:t>
            </a:r>
            <a:endParaRPr lang="en-GB" sz="1400" dirty="0">
              <a:latin typeface="Gill Sans"/>
              <a:cs typeface="Gill Sans"/>
            </a:endParaRPr>
          </a:p>
          <a:p>
            <a:pPr>
              <a:lnSpc>
                <a:spcPct val="150000"/>
              </a:lnSpc>
            </a:pPr>
            <a:r>
              <a:rPr lang="en-GB" sz="1400" dirty="0">
                <a:latin typeface="Gill Sans"/>
                <a:cs typeface="Gill Sans"/>
              </a:rPr>
              <a:t>14:00	Task 3: Preparing other urban data layers</a:t>
            </a:r>
          </a:p>
          <a:p>
            <a:pPr>
              <a:lnSpc>
                <a:spcPct val="150000"/>
              </a:lnSpc>
            </a:pPr>
            <a:r>
              <a:rPr lang="en-GB" sz="1400" dirty="0">
                <a:latin typeface="Gill Sans"/>
                <a:cs typeface="Gill Sans"/>
              </a:rPr>
              <a:t>15:00	Task 4: Connecting and analysing the various </a:t>
            </a:r>
            <a:r>
              <a:rPr lang="en-GB" sz="1400" dirty="0" smtClean="0">
                <a:latin typeface="Gill Sans"/>
                <a:cs typeface="Gill Sans"/>
              </a:rPr>
              <a:t>results</a:t>
            </a:r>
          </a:p>
          <a:p>
            <a:pPr>
              <a:lnSpc>
                <a:spcPct val="150000"/>
              </a:lnSpc>
            </a:pPr>
            <a:r>
              <a:rPr lang="en-GB" sz="1400" dirty="0" smtClean="0">
                <a:latin typeface="Gill Sans"/>
                <a:cs typeface="Gill Sans"/>
              </a:rPr>
              <a:t>16:00</a:t>
            </a:r>
            <a:r>
              <a:rPr lang="en-GB" sz="1400" dirty="0">
                <a:latin typeface="Gill Sans"/>
                <a:cs typeface="Gill Sans"/>
              </a:rPr>
              <a:t>	Discussion on QGIS methods for space syntax </a:t>
            </a:r>
            <a:r>
              <a:rPr lang="en-GB" sz="1400" dirty="0" smtClean="0">
                <a:latin typeface="Gill Sans"/>
                <a:cs typeface="Gill Sans"/>
              </a:rPr>
              <a:t>research</a:t>
            </a:r>
            <a:endParaRPr lang="en-GB" sz="1400" dirty="0">
              <a:latin typeface="Gill Sans"/>
              <a:cs typeface="Gill Sans"/>
            </a:endParaRPr>
          </a:p>
          <a:p>
            <a:pPr>
              <a:lnSpc>
                <a:spcPct val="150000"/>
              </a:lnSpc>
            </a:pPr>
            <a:r>
              <a:rPr lang="en-GB" sz="1400" b="1" dirty="0" smtClean="0">
                <a:latin typeface="Gill Sans"/>
                <a:cs typeface="Gill Sans"/>
              </a:rPr>
              <a:t>16:</a:t>
            </a:r>
            <a:r>
              <a:rPr lang="en-GB" sz="1400" b="1" dirty="0">
                <a:latin typeface="Gill Sans"/>
                <a:cs typeface="Gill Sans"/>
              </a:rPr>
              <a:t>3</a:t>
            </a:r>
            <a:r>
              <a:rPr lang="en-GB" sz="1400" b="1" dirty="0" smtClean="0">
                <a:latin typeface="Gill Sans"/>
                <a:cs typeface="Gill Sans"/>
              </a:rPr>
              <a:t>0</a:t>
            </a:r>
            <a:r>
              <a:rPr lang="en-GB" sz="1400" b="1" dirty="0">
                <a:latin typeface="Gill Sans"/>
                <a:cs typeface="Gill Sans"/>
              </a:rPr>
              <a:t>	Close</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Tree>
    <p:extLst>
      <p:ext uri="{BB962C8B-B14F-4D97-AF65-F5344CB8AC3E}">
        <p14:creationId xmlns:p14="http://schemas.microsoft.com/office/powerpoint/2010/main" val="266879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Space syntax theory and methods</a:t>
            </a:r>
          </a:p>
          <a:p>
            <a:pPr>
              <a:lnSpc>
                <a:spcPct val="150000"/>
              </a:lnSpc>
            </a:pPr>
            <a:endParaRPr lang="en-GB" sz="1400" b="1" dirty="0">
              <a:latin typeface="Gill Sans"/>
              <a:cs typeface="Gill Sans"/>
            </a:endParaRPr>
          </a:p>
          <a:p>
            <a:pPr>
              <a:lnSpc>
                <a:spcPct val="150000"/>
              </a:lnSpc>
            </a:pPr>
            <a:r>
              <a:rPr lang="en-GB" sz="1400" b="1" dirty="0">
                <a:latin typeface="Gill Sans"/>
                <a:cs typeface="Gill Sans"/>
              </a:rPr>
              <a:t>and the SST project</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Overview</a:t>
            </a:r>
          </a:p>
        </p:txBody>
      </p:sp>
      <p:sp>
        <p:nvSpPr>
          <p:cNvPr id="2" name="Oval 1"/>
          <p:cNvSpPr/>
          <p:nvPr/>
        </p:nvSpPr>
        <p:spPr bwMode="auto">
          <a:xfrm>
            <a:off x="456837" y="448221"/>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88061139"/>
      </p:ext>
    </p:extLst>
  </p:cSld>
  <p:clrMapOvr>
    <a:masterClrMapping/>
  </p:clrMapOvr>
</p:sld>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14985</TotalTime>
  <Words>986</Words>
  <Application>Microsoft Macintosh PowerPoint</Application>
  <PresentationFormat>Custom</PresentationFormat>
  <Paragraphs>252</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Space Syntax Limited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Space Syntax</dc:creator>
  <cp:lastModifiedBy>Jorge Gil</cp:lastModifiedBy>
  <cp:revision>433</cp:revision>
  <cp:lastPrinted>2015-10-13T08:50:12Z</cp:lastPrinted>
  <dcterms:created xsi:type="dcterms:W3CDTF">2007-05-22T11:40:12Z</dcterms:created>
  <dcterms:modified xsi:type="dcterms:W3CDTF">2017-06-30T07:55:03Z</dcterms:modified>
</cp:coreProperties>
</file>